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2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268" r:id="rId5"/>
    <p:sldId id="272" r:id="rId6"/>
    <p:sldId id="269" r:id="rId7"/>
    <p:sldId id="273" r:id="rId8"/>
    <p:sldId id="275" r:id="rId9"/>
    <p:sldId id="270" r:id="rId10"/>
    <p:sldId id="271" r:id="rId11"/>
    <p:sldId id="276" r:id="rId12"/>
    <p:sldId id="277" r:id="rId13"/>
    <p:sldId id="278" r:id="rId14"/>
    <p:sldId id="279" r:id="rId15"/>
    <p:sldId id="280" r:id="rId16"/>
    <p:sldId id="281" r:id="rId17"/>
    <p:sldId id="283" r:id="rId18"/>
    <p:sldId id="284" r:id="rId19"/>
    <p:sldId id="285" r:id="rId20"/>
    <p:sldId id="286" r:id="rId21"/>
    <p:sldId id="306" r:id="rId22"/>
    <p:sldId id="287" r:id="rId23"/>
    <p:sldId id="288" r:id="rId24"/>
    <p:sldId id="305" r:id="rId25"/>
    <p:sldId id="294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39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577" autoAdjust="0"/>
  </p:normalViewPr>
  <p:slideViewPr>
    <p:cSldViewPr snapToGrid="0">
      <p:cViewPr varScale="1">
        <p:scale>
          <a:sx n="76" d="100"/>
          <a:sy n="76" d="100"/>
        </p:scale>
        <p:origin x="1078" y="70"/>
      </p:cViewPr>
      <p:guideLst>
        <p:guide pos="3840"/>
        <p:guide pos="39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 smtClean="0"/>
              <a:t>PLAN DE EMPRESA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94292-8D47-4622-A8BC-484781DF4B3E}" type="datetimeFigureOut">
              <a:rPr lang="es-ES" smtClean="0"/>
              <a:t>21/06/2023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61524-0860-4179-807B-069ED7EA67D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8825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 smtClean="0"/>
              <a:t>PLAN DE EMPRESA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43A92-8833-4281-8A56-201E2C960BDD}" type="datetimeFigureOut">
              <a:rPr lang="es-ES" smtClean="0"/>
              <a:t>21/06/2023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3B88B-8F6E-4ADD-A864-6B6887C032E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78980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Saludo y bienvenida. Definir los tiempos. "Buenas tardes y gracias por estar en la </a:t>
            </a:r>
            <a:r>
              <a:rPr lang="es-ES" dirty="0" err="1" smtClean="0"/>
              <a:t>presentacion</a:t>
            </a:r>
            <a:r>
              <a:rPr lang="es-ES" dirty="0" smtClean="0"/>
              <a:t> del </a:t>
            </a:r>
          </a:p>
          <a:p>
            <a:r>
              <a:rPr lang="es-ES" dirty="0" smtClean="0"/>
              <a:t>proyecto. Mi nombre es Andres Philipps </a:t>
            </a:r>
            <a:r>
              <a:rPr lang="es-ES" dirty="0" err="1" smtClean="0"/>
              <a:t>Benitez</a:t>
            </a:r>
            <a:r>
              <a:rPr lang="es-ES" dirty="0" smtClean="0"/>
              <a:t> y vengo a presentaros a PhiGuard, el Asistente </a:t>
            </a:r>
            <a:r>
              <a:rPr lang="es-ES" dirty="0" err="1" smtClean="0"/>
              <a:t>Autonomo</a:t>
            </a:r>
            <a:r>
              <a:rPr lang="es-ES" dirty="0" smtClean="0"/>
              <a:t> Inteligente.</a:t>
            </a:r>
          </a:p>
          <a:p>
            <a:r>
              <a:rPr lang="es-ES" dirty="0" smtClean="0"/>
              <a:t>Se dispongo de entre 15 y 30 min para exponer el prototipo. y </a:t>
            </a:r>
            <a:r>
              <a:rPr lang="es-ES" dirty="0" err="1" smtClean="0"/>
              <a:t>despues</a:t>
            </a:r>
            <a:r>
              <a:rPr lang="es-ES" dirty="0" smtClean="0"/>
              <a:t> los profesores </a:t>
            </a:r>
            <a:r>
              <a:rPr lang="es-ES" dirty="0" err="1" smtClean="0"/>
              <a:t>tendran</a:t>
            </a:r>
            <a:r>
              <a:rPr lang="es-ES" dirty="0" smtClean="0"/>
              <a:t> 15 minutos para hacer</a:t>
            </a:r>
          </a:p>
          <a:p>
            <a:r>
              <a:rPr lang="es-ES" dirty="0" smtClean="0"/>
              <a:t>las preguntas que crean oportunas."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220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50" indent="-6350" algn="just">
              <a:lnSpc>
                <a:spcPct val="105000"/>
              </a:lnSpc>
              <a:spcAft>
                <a:spcPts val="20"/>
              </a:spcAft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Cuando se haya completado la producción de las </a:t>
            </a:r>
            <a:r>
              <a:rPr lang="es-ES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primeras 10 </a:t>
            </a:r>
            <a:r>
              <a:rPr lang="es-ES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uds</a:t>
            </a:r>
            <a:r>
              <a:rPr lang="es-ES" b="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</a:t>
            </a:r>
            <a:r>
              <a:rPr lang="es-ES" b="0" baseline="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c</a:t>
            </a: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omienza el proceso de marketing impulsando una campaña activa:</a:t>
            </a:r>
          </a:p>
          <a:p>
            <a:pPr marL="6350" indent="-6350" algn="just">
              <a:lnSpc>
                <a:spcPct val="105000"/>
              </a:lnSpc>
              <a:spcAft>
                <a:spcPts val="20"/>
              </a:spcAft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Desplazamientos para presentarlo a los clientes potenciales</a:t>
            </a:r>
          </a:p>
          <a:p>
            <a:pPr marL="6350" indent="-6350" algn="just">
              <a:lnSpc>
                <a:spcPct val="105000"/>
              </a:lnSpc>
              <a:spcAft>
                <a:spcPts val="20"/>
              </a:spcAft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Reservando una zona de la nave para que las empresas seleccionadas: </a:t>
            </a:r>
          </a:p>
          <a:p>
            <a:pPr marL="171450" indent="-171450" algn="just">
              <a:lnSpc>
                <a:spcPct val="105000"/>
              </a:lnSpc>
              <a:spcAft>
                <a:spcPts val="20"/>
              </a:spcAft>
              <a:buFontTx/>
              <a:buChar char="-"/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Portal</a:t>
            </a:r>
            <a:r>
              <a:rPr lang="es-ES" baseline="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web con videos corporativos y de PhiGuard. </a:t>
            </a:r>
          </a:p>
          <a:p>
            <a:pPr marL="171450" indent="-171450" algn="just">
              <a:lnSpc>
                <a:spcPct val="105000"/>
              </a:lnSpc>
              <a:spcAft>
                <a:spcPts val="20"/>
              </a:spcAft>
              <a:buFontTx/>
              <a:buChar char="-"/>
            </a:pPr>
            <a:r>
              <a:rPr lang="es-ES" baseline="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sin redes sociales tipo Instagram, </a:t>
            </a:r>
            <a:r>
              <a:rPr lang="es-ES" baseline="0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twiter</a:t>
            </a:r>
            <a:r>
              <a:rPr lang="es-ES" baseline="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s-ES" baseline="0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tik</a:t>
            </a:r>
            <a:r>
              <a:rPr lang="es-ES" baseline="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s-ES" baseline="0" dirty="0" err="1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tok</a:t>
            </a:r>
            <a:r>
              <a:rPr lang="es-ES" baseline="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..  Ya que pueden peligrar esa parte de seriedad.</a:t>
            </a:r>
            <a:endParaRPr lang="es-ES" dirty="0" smtClea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71450" indent="-171450" algn="just">
              <a:lnSpc>
                <a:spcPct val="105000"/>
              </a:lnSpc>
              <a:spcAft>
                <a:spcPts val="20"/>
              </a:spcAft>
              <a:buFontTx/>
              <a:buChar char="-"/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Visiten las instalaciones </a:t>
            </a:r>
          </a:p>
          <a:p>
            <a:pPr marL="171450" indent="-171450" algn="just">
              <a:lnSpc>
                <a:spcPct val="105000"/>
              </a:lnSpc>
              <a:spcAft>
                <a:spcPts val="20"/>
              </a:spcAft>
              <a:buFontTx/>
              <a:buChar char="-"/>
            </a:pPr>
            <a:r>
              <a:rPr lang="es-E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Puesta en marcha del producto.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0275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Estudiar la cantidad de robots necesarios, según:</a:t>
            </a:r>
          </a:p>
          <a:p>
            <a:pPr marL="171450" indent="-171450">
              <a:buFontTx/>
              <a:buChar char="-"/>
            </a:pPr>
            <a:r>
              <a:rPr lang="es-ES" dirty="0" smtClean="0"/>
              <a:t>Superficie a cubrir</a:t>
            </a:r>
          </a:p>
          <a:p>
            <a:pPr marL="171450" indent="-171450">
              <a:buFontTx/>
              <a:buChar char="-"/>
            </a:pPr>
            <a:r>
              <a:rPr lang="es-ES" dirty="0" smtClean="0"/>
              <a:t>Número de plantas</a:t>
            </a:r>
          </a:p>
          <a:p>
            <a:pPr marL="171450" indent="-171450">
              <a:buFontTx/>
              <a:buChar char="-"/>
            </a:pPr>
            <a:r>
              <a:rPr lang="es-ES" dirty="0" smtClean="0"/>
              <a:t>Necesidades específicas de cada cliente. </a:t>
            </a:r>
          </a:p>
          <a:p>
            <a:pPr marL="0" indent="0">
              <a:buFontTx/>
              <a:buNone/>
            </a:pPr>
            <a:r>
              <a:rPr lang="es-ES" dirty="0" smtClean="0"/>
              <a:t>Se le dará como resultado un número mínimo de robot PhiGuard que necesita, y en base a ello el cliente decide si poner más, menos o la cantidad estimada. </a:t>
            </a:r>
          </a:p>
          <a:p>
            <a:r>
              <a:rPr lang="es-ES" dirty="0" smtClean="0"/>
              <a:t>Como mínimo,</a:t>
            </a:r>
            <a:r>
              <a:rPr lang="es-ES" baseline="0" dirty="0" smtClean="0"/>
              <a:t> 1 robot PhiGuard, 1 </a:t>
            </a:r>
            <a:r>
              <a:rPr lang="es-ES" dirty="0" smtClean="0"/>
              <a:t>Mando, 1 Contratación del Servicio de Mantenimiento. </a:t>
            </a:r>
          </a:p>
          <a:p>
            <a:r>
              <a:rPr lang="es-ES" dirty="0" smtClean="0"/>
              <a:t>Esto es para un recinto específico, en caso de haber varios recintos separados habrá que incluir otro mando y otra contratación del Servicio de Mantenimiento. 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7293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</a:t>
            </a:r>
            <a:r>
              <a:rPr lang="es-ES" baseline="0" dirty="0" smtClean="0"/>
              <a:t>a el plan de recursos humanos, serán contratados por cuenta de la empresa dos personas cuyos perfiles profesionales se centran en programación  para Python y C++, y ingeniería </a:t>
            </a:r>
            <a:r>
              <a:rPr lang="es-ES" baseline="0" dirty="0" err="1" smtClean="0"/>
              <a:t>electronica</a:t>
            </a:r>
            <a:r>
              <a:rPr lang="es-ES" baseline="0" dirty="0" smtClean="0"/>
              <a:t> para rediseño y mejor de la PCB entre otras.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2856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sitio idóneo será una nave o local con una superficie de entre 500 - 800 m</a:t>
            </a:r>
            <a:r>
              <a:rPr lang="es-ES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que esté bien comunicada con las principales redes de carreteras como la </a:t>
            </a:r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A-67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(con conexión </a:t>
            </a:r>
            <a:r>
              <a:rPr lang="es-E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Torrelavega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Asturias y </a:t>
            </a:r>
            <a:r>
              <a:rPr lang="es-E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Madrid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 la </a:t>
            </a:r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S-10/A-8 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 conexión </a:t>
            </a:r>
            <a:r>
              <a:rPr lang="es-E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Bilbao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Cataluña, Francia, Alemania, etc.) para conseguir </a:t>
            </a:r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mejora de los tiempos en logística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envíos, recepción, </a:t>
            </a:r>
            <a:r>
              <a:rPr lang="es-E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 un alquiler de </a:t>
            </a:r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1.100 €/mes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750 m</a:t>
            </a:r>
            <a:r>
              <a:rPr lang="es-ES" sz="1200" b="1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este sitio sería idóneo para separar y organizar las distintas zonas:</a:t>
            </a:r>
          </a:p>
          <a:p>
            <a:pPr lvl="0"/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Almacenamiento</a:t>
            </a:r>
          </a:p>
          <a:p>
            <a:pPr lvl="0"/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Zona de ensamblaje</a:t>
            </a:r>
          </a:p>
          <a:p>
            <a:pPr lvl="0"/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Zona de reparaciones</a:t>
            </a:r>
          </a:p>
          <a:p>
            <a:pPr lvl="0"/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Espacio para pruebas del sistema Mando-Robot</a:t>
            </a:r>
          </a:p>
          <a:p>
            <a:pPr lvl="0"/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Sala de visitas</a:t>
            </a:r>
          </a:p>
          <a:p>
            <a:pPr lvl="0"/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Sala de reuniones</a:t>
            </a:r>
          </a:p>
          <a:p>
            <a:pPr lvl="0"/>
            <a:r>
              <a:rPr lang="es-E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Despacho para almacenar archivadores, datos, copias de seguridad, etc.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672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6312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5167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4492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s-ES" dirty="0" smtClean="0"/>
              <a:t>EL proyecto comienza 1 de enero de 2024:</a:t>
            </a:r>
          </a:p>
          <a:p>
            <a:pPr lvl="1">
              <a:buFontTx/>
              <a:buChar char="-"/>
            </a:pPr>
            <a:r>
              <a:rPr lang="es-ES" dirty="0" smtClean="0"/>
              <a:t>Integrantes</a:t>
            </a:r>
          </a:p>
          <a:p>
            <a:pPr lvl="1">
              <a:buFontTx/>
              <a:buChar char="-"/>
            </a:pPr>
            <a:r>
              <a:rPr lang="es-ES" dirty="0" smtClean="0"/>
              <a:t>Local/Nave</a:t>
            </a:r>
          </a:p>
          <a:p>
            <a:pPr lvl="1">
              <a:buFontTx/>
              <a:buChar char="-"/>
            </a:pPr>
            <a:r>
              <a:rPr lang="es-ES" dirty="0" smtClean="0"/>
              <a:t>Material ensamblaje (recepción)</a:t>
            </a:r>
          </a:p>
          <a:p>
            <a:pPr marL="457200" lvl="1" indent="0">
              <a:buNone/>
            </a:pPr>
            <a:endParaRPr lang="es-ES" dirty="0" smtClean="0"/>
          </a:p>
          <a:p>
            <a:pPr>
              <a:buFontTx/>
              <a:buChar char="-"/>
            </a:pPr>
            <a:r>
              <a:rPr lang="es-ES" dirty="0" smtClean="0"/>
              <a:t>Hasta entonces, la puesta en marcha:</a:t>
            </a:r>
          </a:p>
          <a:p>
            <a:pPr lvl="1">
              <a:buFontTx/>
              <a:buChar char="-"/>
            </a:pPr>
            <a:r>
              <a:rPr lang="es-ES" dirty="0" smtClean="0"/>
              <a:t>Búsqueda de Inversores/Subvenciones</a:t>
            </a:r>
          </a:p>
          <a:p>
            <a:pPr lvl="1">
              <a:buFontTx/>
              <a:buChar char="-"/>
            </a:pPr>
            <a:r>
              <a:rPr lang="es-ES" dirty="0" smtClean="0"/>
              <a:t>Análisis disponibilidad financiera</a:t>
            </a:r>
          </a:p>
          <a:p>
            <a:pPr lvl="1">
              <a:buFontTx/>
              <a:buChar char="-"/>
            </a:pPr>
            <a:r>
              <a:rPr lang="es-ES" dirty="0" smtClean="0"/>
              <a:t>Finalizar los preparativos (personal, material, herramientas y lugar de trabajo)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735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75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la parte física</a:t>
            </a:r>
            <a:r>
              <a:rPr lang="es-ES" baseline="0" dirty="0" smtClean="0"/>
              <a:t> del mando, ya viene con las tres partes principales integradas. Estas partes producen datos y nos visualiza la interfaz del menú. </a:t>
            </a:r>
            <a:br>
              <a:rPr lang="es-ES" baseline="0" dirty="0" smtClean="0"/>
            </a:br>
            <a:r>
              <a:rPr lang="es-ES" baseline="0" dirty="0" smtClean="0"/>
              <a:t>Todo esto es recopilado y administrado por el </a:t>
            </a:r>
            <a:r>
              <a:rPr lang="es-ES" baseline="0" dirty="0" err="1" smtClean="0"/>
              <a:t>Arduino</a:t>
            </a:r>
            <a:r>
              <a:rPr lang="es-ES" baseline="0" dirty="0" smtClean="0"/>
              <a:t> Nano.</a:t>
            </a:r>
          </a:p>
          <a:p>
            <a:r>
              <a:rPr lang="es-ES" baseline="0" dirty="0" smtClean="0"/>
              <a:t>Que a su vez, lo transmite mediante el </a:t>
            </a:r>
            <a:r>
              <a:rPr lang="es-ES" baseline="0" dirty="0" err="1" smtClean="0"/>
              <a:t>Xbee</a:t>
            </a:r>
            <a:endParaRPr lang="es-ES" baseline="0" dirty="0" smtClean="0"/>
          </a:p>
          <a:p>
            <a:r>
              <a:rPr lang="es-ES" baseline="0" dirty="0" smtClean="0"/>
              <a:t>Es necesario una batería de 5v 1A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322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Durante la presentación comentaré</a:t>
            </a:r>
            <a:r>
              <a:rPr lang="es-ES" baseline="0" dirty="0" smtClean="0"/>
              <a:t> aspectos fundamentales del proyecto como el plan de empresa, la planificación y la documentación </a:t>
            </a:r>
            <a:r>
              <a:rPr lang="es-ES" baseline="0" dirty="0" err="1" smtClean="0"/>
              <a:t>tecnica</a:t>
            </a:r>
            <a:r>
              <a:rPr lang="es-ES" baseline="0" dirty="0" smtClean="0"/>
              <a:t> del proyecto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0056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Localizar los</a:t>
            </a:r>
            <a:r>
              <a:rPr lang="es-ES" baseline="0" dirty="0" smtClean="0"/>
              <a:t> componentes </a:t>
            </a:r>
            <a:r>
              <a:rPr lang="es-ES" baseline="0" dirty="0" err="1" smtClean="0"/>
              <a:t>anteriorme</a:t>
            </a:r>
            <a:r>
              <a:rPr lang="es-ES" baseline="0" dirty="0" smtClean="0"/>
              <a:t> nombrados según su orden:</a:t>
            </a:r>
            <a:br>
              <a:rPr lang="es-ES" baseline="0" dirty="0" smtClean="0"/>
            </a:br>
            <a:r>
              <a:rPr lang="es-ES" baseline="0" dirty="0" smtClean="0"/>
              <a:t>1. Joystick, Teclado y Pantalla</a:t>
            </a:r>
            <a:br>
              <a:rPr lang="es-ES" baseline="0" dirty="0" smtClean="0"/>
            </a:br>
            <a:r>
              <a:rPr lang="es-ES" baseline="0" dirty="0" smtClean="0"/>
              <a:t>2. </a:t>
            </a:r>
            <a:r>
              <a:rPr lang="es-ES" baseline="0" dirty="0" err="1" smtClean="0"/>
              <a:t>Arduino</a:t>
            </a:r>
            <a:r>
              <a:rPr lang="es-ES" baseline="0" dirty="0" smtClean="0"/>
              <a:t> Nano</a:t>
            </a:r>
          </a:p>
          <a:p>
            <a:r>
              <a:rPr lang="es-ES" baseline="0" dirty="0" smtClean="0"/>
              <a:t>3. </a:t>
            </a:r>
            <a:r>
              <a:rPr lang="es-ES" baseline="0" dirty="0" err="1" smtClean="0"/>
              <a:t>Xbee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6536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Localizar los</a:t>
            </a:r>
            <a:r>
              <a:rPr lang="es-ES" baseline="0" dirty="0" smtClean="0"/>
              <a:t> componentes </a:t>
            </a:r>
            <a:r>
              <a:rPr lang="es-ES" baseline="0" dirty="0" err="1" smtClean="0"/>
              <a:t>anteriorme</a:t>
            </a:r>
            <a:r>
              <a:rPr lang="es-ES" baseline="0" dirty="0" smtClean="0"/>
              <a:t> nombrados según su orden:</a:t>
            </a:r>
            <a:br>
              <a:rPr lang="es-ES" baseline="0" dirty="0" smtClean="0"/>
            </a:br>
            <a:r>
              <a:rPr lang="es-ES" baseline="0" dirty="0" smtClean="0"/>
              <a:t>1. Joystick, Teclado y Pantalla</a:t>
            </a:r>
            <a:br>
              <a:rPr lang="es-ES" baseline="0" dirty="0" smtClean="0"/>
            </a:br>
            <a:r>
              <a:rPr lang="es-ES" baseline="0" dirty="0" smtClean="0"/>
              <a:t>2. </a:t>
            </a:r>
            <a:r>
              <a:rPr lang="es-ES" baseline="0" dirty="0" err="1" smtClean="0"/>
              <a:t>Arduino</a:t>
            </a:r>
            <a:r>
              <a:rPr lang="es-ES" baseline="0" dirty="0" smtClean="0"/>
              <a:t> Nano</a:t>
            </a:r>
          </a:p>
          <a:p>
            <a:r>
              <a:rPr lang="es-ES" baseline="0" dirty="0" smtClean="0"/>
              <a:t>3. </a:t>
            </a:r>
            <a:r>
              <a:rPr lang="es-ES" baseline="0" dirty="0" err="1" smtClean="0"/>
              <a:t>Xbee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1784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</a:t>
            </a:r>
            <a:r>
              <a:rPr lang="es-ES" baseline="0" dirty="0" smtClean="0"/>
              <a:t> explicar la parte </a:t>
            </a:r>
            <a:r>
              <a:rPr lang="es-ES" baseline="0" dirty="0" err="1" smtClean="0"/>
              <a:t>fisica</a:t>
            </a:r>
            <a:r>
              <a:rPr lang="es-ES" baseline="0" dirty="0" smtClean="0"/>
              <a:t> del robot, intentaré no meterme mucho en nombrar todos los componentes. Pero si lo justo para que se entienda su estructura.</a:t>
            </a:r>
          </a:p>
          <a:p>
            <a:r>
              <a:rPr lang="es-ES" baseline="0" dirty="0" smtClean="0"/>
              <a:t>Empecemos por el Modulo </a:t>
            </a:r>
            <a:r>
              <a:rPr lang="es-ES" baseline="0" dirty="0" err="1" smtClean="0"/>
              <a:t>Xbee</a:t>
            </a:r>
            <a:r>
              <a:rPr lang="es-ES" baseline="0" dirty="0" smtClean="0"/>
              <a:t> que recibe la información del Mando.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3568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Localizar los componentes anteriormente mencionados</a:t>
            </a:r>
            <a:r>
              <a:rPr lang="es-ES" baseline="0" dirty="0" smtClean="0"/>
              <a:t> según su orden:</a:t>
            </a:r>
          </a:p>
          <a:p>
            <a:pPr marL="228600" indent="-228600">
              <a:buAutoNum type="arabicPeriod"/>
            </a:pPr>
            <a:r>
              <a:rPr lang="es-ES" baseline="0" dirty="0" err="1" smtClean="0"/>
              <a:t>Xbee</a:t>
            </a:r>
            <a:endParaRPr lang="es-ES" baseline="0" dirty="0" smtClean="0"/>
          </a:p>
          <a:p>
            <a:pPr marL="228600" indent="-228600">
              <a:buAutoNum type="arabicPeriod"/>
            </a:pPr>
            <a:r>
              <a:rPr lang="es-ES" baseline="0" dirty="0" smtClean="0"/>
              <a:t>Esp32 y servos</a:t>
            </a:r>
          </a:p>
          <a:p>
            <a:pPr marL="228600" indent="-228600">
              <a:buAutoNum type="arabicPeriod"/>
            </a:pPr>
            <a:r>
              <a:rPr lang="es-ES" baseline="0" dirty="0" err="1" smtClean="0"/>
              <a:t>Arduino</a:t>
            </a:r>
            <a:r>
              <a:rPr lang="es-ES" baseline="0" dirty="0" smtClean="0"/>
              <a:t> nano y sensores</a:t>
            </a:r>
          </a:p>
          <a:p>
            <a:pPr marL="228600" indent="-228600">
              <a:buAutoNum type="arabicPeriod"/>
            </a:pPr>
            <a:r>
              <a:rPr lang="es-ES" baseline="0" dirty="0" err="1" smtClean="0"/>
              <a:t>Raspberry</a:t>
            </a:r>
            <a:r>
              <a:rPr lang="es-ES" baseline="0" dirty="0" smtClean="0"/>
              <a:t> pi?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2356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Localizar los componentes anteriormente mencionados</a:t>
            </a:r>
            <a:r>
              <a:rPr lang="es-ES" baseline="0" dirty="0" smtClean="0"/>
              <a:t> según su orden:</a:t>
            </a:r>
          </a:p>
          <a:p>
            <a:pPr marL="228600" indent="-228600">
              <a:buAutoNum type="arabicPeriod"/>
            </a:pPr>
            <a:r>
              <a:rPr lang="es-ES" baseline="0" dirty="0" err="1" smtClean="0"/>
              <a:t>Xbee</a:t>
            </a:r>
            <a:endParaRPr lang="es-ES" baseline="0" dirty="0" smtClean="0"/>
          </a:p>
          <a:p>
            <a:pPr marL="228600" indent="-228600">
              <a:buAutoNum type="arabicPeriod"/>
            </a:pPr>
            <a:r>
              <a:rPr lang="es-ES" baseline="0" dirty="0" smtClean="0"/>
              <a:t>Esp32 y servos</a:t>
            </a:r>
          </a:p>
          <a:p>
            <a:pPr marL="228600" indent="-228600">
              <a:buAutoNum type="arabicPeriod"/>
            </a:pPr>
            <a:r>
              <a:rPr lang="es-ES" baseline="0" dirty="0" err="1" smtClean="0"/>
              <a:t>Arduino</a:t>
            </a:r>
            <a:r>
              <a:rPr lang="es-ES" baseline="0" dirty="0" smtClean="0"/>
              <a:t> nano y sensores</a:t>
            </a:r>
          </a:p>
          <a:p>
            <a:pPr marL="228600" indent="-228600">
              <a:buAutoNum type="arabicPeriod"/>
            </a:pPr>
            <a:r>
              <a:rPr lang="es-ES" baseline="0" dirty="0" err="1" smtClean="0"/>
              <a:t>Raspberry</a:t>
            </a:r>
            <a:r>
              <a:rPr lang="es-ES" baseline="0" dirty="0" smtClean="0"/>
              <a:t> pi?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8632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7027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OpenCV es una librería muy potente de</a:t>
            </a:r>
            <a:r>
              <a:rPr lang="es-ES" baseline="0" dirty="0" smtClean="0"/>
              <a:t> código abierto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2601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El web </a:t>
            </a:r>
            <a:r>
              <a:rPr lang="es-ES" dirty="0" err="1" smtClean="0"/>
              <a:t>scraping</a:t>
            </a:r>
            <a:r>
              <a:rPr lang="es-ES" dirty="0" smtClean="0"/>
              <a:t> es una técnica utilizada para extraer datos de sitios web de manera automatizada. </a:t>
            </a:r>
          </a:p>
          <a:p>
            <a:pPr marL="0" indent="0">
              <a:buNone/>
            </a:pPr>
            <a:r>
              <a:rPr lang="es-ES" dirty="0" err="1" smtClean="0"/>
              <a:t>Beautiful</a:t>
            </a:r>
            <a:r>
              <a:rPr lang="es-ES" dirty="0" smtClean="0"/>
              <a:t> </a:t>
            </a:r>
            <a:r>
              <a:rPr lang="es-ES" dirty="0" err="1" smtClean="0"/>
              <a:t>Soup</a:t>
            </a:r>
            <a:r>
              <a:rPr lang="es-ES" dirty="0" smtClean="0"/>
              <a:t> (bs4) es una biblioteca de Python utilizada para extraer datos de archivos HTML y XML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6234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Ahora</a:t>
            </a:r>
            <a:r>
              <a:rPr lang="es-ES" baseline="0" dirty="0" smtClean="0"/>
              <a:t> veremos un ejemplo de como se extraen los datos..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53592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Ahora</a:t>
            </a:r>
            <a:r>
              <a:rPr lang="es-ES" baseline="0" dirty="0" smtClean="0"/>
              <a:t> veremos un ejemplo de como se extraen los datos..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5169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</a:t>
            </a:r>
            <a:r>
              <a:rPr lang="es-ES" baseline="0" dirty="0" smtClean="0"/>
              <a:t> PhiGuard </a:t>
            </a:r>
            <a:r>
              <a:rPr lang="es-ES" dirty="0" smtClean="0"/>
              <a:t>ofrezco</a:t>
            </a:r>
            <a:r>
              <a:rPr lang="es-ES" baseline="0" dirty="0" smtClean="0"/>
              <a:t> algo único, un robot autónomo diseñado para reconocer facialmente a personas y analizarlas en base a una lista negra, ya sea pública como la base de datos de la guardia civil o privada. Todo ello lo veremos adelante, con mayor profundidad.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8011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02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Ir paso a paso explicando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96871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1693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Primero encendemos el mando.</a:t>
            </a:r>
            <a:br>
              <a:rPr lang="es-ES" dirty="0" smtClean="0"/>
            </a:br>
            <a:r>
              <a:rPr lang="es-ES" dirty="0" smtClean="0"/>
              <a:t>Y nos aparecerán dos opciones,</a:t>
            </a:r>
            <a:r>
              <a:rPr lang="es-ES" baseline="0" dirty="0" smtClean="0"/>
              <a:t> joystick y teclado.</a:t>
            </a:r>
          </a:p>
          <a:p>
            <a:pPr marL="0" indent="0">
              <a:buNone/>
            </a:pPr>
            <a:r>
              <a:rPr lang="es-ES" baseline="0" dirty="0" smtClean="0"/>
              <a:t>Si vamos a teclado &gt; calibración &gt; pulsamos DVR</a:t>
            </a:r>
          </a:p>
          <a:p>
            <a:pPr marL="0" indent="0">
              <a:buNone/>
            </a:pPr>
            <a:r>
              <a:rPr lang="es-ES" baseline="0" dirty="0" err="1" smtClean="0"/>
              <a:t>Despues</a:t>
            </a:r>
            <a:r>
              <a:rPr lang="es-ES" baseline="0" dirty="0" smtClean="0"/>
              <a:t> control manual…</a:t>
            </a:r>
          </a:p>
          <a:p>
            <a:pPr marL="0" indent="0">
              <a:buNone/>
            </a:pPr>
            <a:r>
              <a:rPr lang="es-ES" baseline="0" dirty="0" err="1" smtClean="0"/>
              <a:t>Despues</a:t>
            </a:r>
            <a:r>
              <a:rPr lang="es-ES" baseline="0" dirty="0" smtClean="0"/>
              <a:t> teclado…</a:t>
            </a:r>
          </a:p>
          <a:p>
            <a:pPr marL="0" indent="0">
              <a:buNone/>
            </a:pPr>
            <a:r>
              <a:rPr lang="es-ES" baseline="0" dirty="0" smtClean="0"/>
              <a:t>Finalmente para volver de uno a otro….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3844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5186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El nombre</a:t>
            </a:r>
            <a:r>
              <a:rPr lang="es-ES" baseline="0" dirty="0" smtClean="0"/>
              <a:t> de la empresa creada para encargarse del diseño, producción y venta de robots PhiGuard, se llama ABORP. Esta empresa debido a la naturaleza de la actividad desarrollada, se le asocia el código CNAE de la </a:t>
            </a:r>
            <a:r>
              <a:rPr lang="es-ES" baseline="0" dirty="0" err="1" smtClean="0"/>
              <a:t>Fabricacion</a:t>
            </a:r>
            <a:r>
              <a:rPr lang="es-ES" baseline="0" dirty="0" smtClean="0"/>
              <a:t> de productos electrónicos de consumo. </a:t>
            </a:r>
            <a:br>
              <a:rPr lang="es-ES" baseline="0" dirty="0" smtClean="0"/>
            </a:br>
            <a:r>
              <a:rPr lang="es-ES" baseline="0" dirty="0" smtClean="0"/>
              <a:t>CNAE: </a:t>
            </a:r>
            <a:r>
              <a:rPr lang="es-ES" baseline="0" dirty="0" err="1" smtClean="0"/>
              <a:t>Clasificacion</a:t>
            </a:r>
            <a:r>
              <a:rPr lang="es-ES" baseline="0" dirty="0" smtClean="0"/>
              <a:t> Nacional de Actividades </a:t>
            </a:r>
            <a:r>
              <a:rPr lang="es-ES" baseline="0" dirty="0" err="1" smtClean="0"/>
              <a:t>Economicas</a:t>
            </a:r>
            <a:endParaRPr lang="es-ES" baseline="0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1003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LOPD: </a:t>
            </a:r>
            <a:br>
              <a:rPr lang="es-ES" dirty="0" smtClean="0"/>
            </a:br>
            <a:r>
              <a:rPr lang="es-ES" dirty="0" smtClean="0"/>
              <a:t>- Estable 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reglas para el tratamiento de datos personales: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recopilación, almacenamiento y uso de imágenes obtenidas por la vigilancia y </a:t>
            </a:r>
            <a:r>
              <a:rPr lang="es-E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videovigilancia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requiere el consentimiento de las personas grabadas: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informar de la existencia de cámaras mediante un cartel reglamentario.</a:t>
            </a:r>
          </a:p>
          <a:p>
            <a:pPr marL="0" indent="0">
              <a:buFontTx/>
              <a:buNone/>
            </a:pP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Decreto 9/2019: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</a:t>
            </a:r>
            <a:r>
              <a:rPr lang="es-ES" dirty="0" smtClean="0"/>
              <a:t>egula la seguridad privada, incluyendo la </a:t>
            </a:r>
            <a:r>
              <a:rPr lang="es-ES" dirty="0" err="1" smtClean="0"/>
              <a:t>videovigilancia</a:t>
            </a:r>
            <a:r>
              <a:rPr lang="es-ES" dirty="0" smtClean="0"/>
              <a:t>, establece las condiciones para la instalación y uso de cámaras de seguridad, y los requisitos para los profesionales y empresas que ofrecen servicios de </a:t>
            </a:r>
            <a:r>
              <a:rPr lang="es-ES" dirty="0" err="1" smtClean="0"/>
              <a:t>videovigilancia</a:t>
            </a:r>
            <a:r>
              <a:rPr lang="es-ES" dirty="0" smtClean="0"/>
              <a:t>.</a:t>
            </a:r>
          </a:p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769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8599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7488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Fuerza y cuerpos de seguridad</a:t>
            </a:r>
            <a:r>
              <a:rPr lang="es-ES" baseline="0" dirty="0" smtClean="0"/>
              <a:t> del Estado.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9333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cuanto al</a:t>
            </a:r>
            <a:r>
              <a:rPr lang="es-ES" baseline="0" dirty="0" smtClean="0"/>
              <a:t> análisis DAFO. La mayor debilidad es que al ser un producto de seguridad no debe tener fallos.</a:t>
            </a:r>
          </a:p>
          <a:p>
            <a:r>
              <a:rPr lang="es-ES" baseline="0" dirty="0" smtClean="0"/>
              <a:t>El punto fuerte es la sincronización con las bases de datos además de una interfaz sencilla para el operario.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3B88B-8F6E-4ADD-A864-6B6887C032E0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9113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270171"/>
            <a:ext cx="12188825" cy="12815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22E04-B1E1-405E-8E23-CB3BA6A11574}" type="datetime1">
              <a:rPr lang="es-ES" smtClean="0"/>
              <a:t>21/06/2023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057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1F60D-D586-4EDA-81A5-50FC7B73F43E}" type="datetime1">
              <a:rPr lang="es-ES" smtClean="0"/>
              <a:t>21/06/2023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962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111D5-86AE-4503-94D3-B3A12D52440F}" type="datetime1">
              <a:rPr lang="es-ES" smtClean="0"/>
              <a:t>21/06/2023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2717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964B-E579-455B-A574-4A6BCBE11FF8}" type="datetime1">
              <a:rPr lang="es-ES" smtClean="0"/>
              <a:t>21/06/2023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 b="1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s-ES" dirty="0" smtClean="0"/>
              <a:t>Proyecto PhiGuard - C.I.F.P.N.1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3936940F-3D26-429A-8637-1BE24FB70BA9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4485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290268"/>
            <a:ext cx="12188825" cy="108056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75E9-B7AB-46FC-852B-8101D794E05B}" type="datetime1">
              <a:rPr lang="es-ES" smtClean="0"/>
              <a:t>21/06/2023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 b="1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s-ES" dirty="0" smtClean="0"/>
              <a:t>Proyecto PhiGuard - C.I.F.P.N.1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3936940F-3D26-429A-8637-1BE24FB70BA9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363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390D5-6D3B-40F7-B881-35322D3BAD01}" type="datetime1">
              <a:rPr lang="es-ES" smtClean="0"/>
              <a:t>21/06/2023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1257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6638B-C4C4-4261-B0DC-F083638E519C}" type="datetime1">
              <a:rPr lang="es-ES" smtClean="0"/>
              <a:t>21/06/2023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4745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770-479F-4A35-A969-B024F48BA447}" type="datetime1">
              <a:rPr lang="es-ES" smtClean="0"/>
              <a:t>21/06/2023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9156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7576-D5B9-4BB6-A43F-085792E3A261}" type="datetime1">
              <a:rPr lang="es-ES" smtClean="0"/>
              <a:t>21/06/2023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6657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EDB6648-E577-4BA1-842D-E548B2FF92FE}" type="datetime1">
              <a:rPr lang="es-ES" smtClean="0"/>
              <a:t>21/06/2023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36940F-3D26-429A-8637-1BE24FB70B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456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1218F-5599-4011-9579-954200FF3E5E}" type="datetime1">
              <a:rPr lang="es-ES" smtClean="0"/>
              <a:t>21/06/2023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8152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051160E-3A8B-4DF9-B0A8-87B7361E8E24}" type="datetime1">
              <a:rPr lang="es-ES" smtClean="0"/>
              <a:t>21/06/2023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936940F-3D26-429A-8637-1BE24FB70BA9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37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34532" y="2080008"/>
            <a:ext cx="9144000" cy="186404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6700" b="1" dirty="0" smtClean="0">
                <a:solidFill>
                  <a:schemeClr val="bg2">
                    <a:lumMod val="25000"/>
                  </a:schemeClr>
                </a:solidFill>
              </a:rPr>
              <a:t>Phi-</a:t>
            </a:r>
            <a:r>
              <a:rPr lang="es-ES" sz="6700" b="1" dirty="0" err="1" smtClean="0">
                <a:solidFill>
                  <a:schemeClr val="bg2">
                    <a:lumMod val="25000"/>
                  </a:schemeClr>
                </a:solidFill>
              </a:rPr>
              <a:t>Guard</a:t>
            </a:r>
            <a:r>
              <a:rPr lang="es-ES" sz="6700" b="1" dirty="0" smtClean="0">
                <a:solidFill>
                  <a:schemeClr val="bg2">
                    <a:lumMod val="25000"/>
                  </a:schemeClr>
                </a:solidFill>
              </a:rPr>
              <a:t>: </a:t>
            </a:r>
            <a:br>
              <a:rPr lang="es-ES" sz="6700" b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s-ES" sz="2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s-ES" sz="2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s-ES" sz="4900" dirty="0" smtClean="0">
                <a:solidFill>
                  <a:schemeClr val="bg2">
                    <a:lumMod val="25000"/>
                  </a:schemeClr>
                </a:solidFill>
              </a:rPr>
              <a:t>El Asistente Autónomo Inteligente</a:t>
            </a:r>
            <a:endParaRPr lang="es-ES" sz="4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5512" y="4387110"/>
            <a:ext cx="6876422" cy="556678"/>
          </a:xfrm>
        </p:spPr>
        <p:txBody>
          <a:bodyPr>
            <a:normAutofit/>
          </a:bodyPr>
          <a:lstStyle/>
          <a:p>
            <a:r>
              <a:rPr lang="es-ES" sz="2100" dirty="0" smtClean="0">
                <a:solidFill>
                  <a:schemeClr val="bg2">
                    <a:lumMod val="25000"/>
                  </a:schemeClr>
                </a:solidFill>
              </a:rPr>
              <a:t>PROYECTO REALIZADO PARA EL CIFPN1</a:t>
            </a:r>
            <a:endParaRPr lang="es-ES" sz="2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77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Plan de marketing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2076847"/>
            <a:ext cx="10058400" cy="726644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PhiGuard es un producto que apoya la 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</a:rPr>
              <a:t>seriedad y responsabilidad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 que compete en asuntos de la 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</a:rPr>
              <a:t>seguridad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10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PLAN DE EMPRESA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1646452" y="3142978"/>
            <a:ext cx="7931636" cy="2404718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indent="-6350" algn="just">
              <a:lnSpc>
                <a:spcPct val="105000"/>
              </a:lnSpc>
              <a:spcAft>
                <a:spcPts val="20"/>
              </a:spcAft>
            </a:pPr>
            <a:r>
              <a:rPr lang="es-E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Campaña activa al finalizar las 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primeras 10 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uds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</a:p>
          <a:p>
            <a:pPr marL="6350" indent="-6350" algn="just">
              <a:lnSpc>
                <a:spcPct val="105000"/>
              </a:lnSpc>
              <a:spcAft>
                <a:spcPts val="20"/>
              </a:spcAft>
            </a:pPr>
            <a:r>
              <a:rPr lang="es-E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- </a:t>
            </a:r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Portal Web.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No Redes Sociales.</a:t>
            </a:r>
            <a:endParaRPr lang="es-ES" u="sng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350" indent="-6350" algn="just">
              <a:lnSpc>
                <a:spcPct val="105000"/>
              </a:lnSpc>
              <a:spcAft>
                <a:spcPts val="20"/>
              </a:spcAft>
            </a:pPr>
            <a:r>
              <a:rPr lang="es-E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- </a:t>
            </a:r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Desplazamientos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para presentarlo a los clientes potenciales</a:t>
            </a:r>
          </a:p>
          <a:p>
            <a:pPr marL="6350" indent="-6350" algn="just">
              <a:lnSpc>
                <a:spcPct val="105000"/>
              </a:lnSpc>
              <a:spcAft>
                <a:spcPts val="20"/>
              </a:spcAft>
            </a:pPr>
            <a:r>
              <a:rPr lang="es-E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- </a:t>
            </a:r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Reservando </a:t>
            </a:r>
            <a:r>
              <a:rPr lang="es-ES" u="sng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una zona de la nave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para que las empresas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seleccionadas: </a:t>
            </a:r>
            <a:endParaRPr lang="es-E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98958" lvl="1" indent="-6350" algn="just">
              <a:lnSpc>
                <a:spcPct val="105000"/>
              </a:lnSpc>
              <a:spcAft>
                <a:spcPts val="20"/>
              </a:spcAft>
            </a:pPr>
            <a:r>
              <a:rPr lang="es-E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Visiten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las instalaciones </a:t>
            </a:r>
          </a:p>
          <a:p>
            <a:pPr marL="298958" lvl="1" indent="-6350" algn="just">
              <a:lnSpc>
                <a:spcPct val="105000"/>
              </a:lnSpc>
              <a:spcAft>
                <a:spcPts val="2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Puesta en marcha del producto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04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Plan de marketing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07726" y="2065862"/>
            <a:ext cx="5363562" cy="583587"/>
          </a:xfrm>
        </p:spPr>
        <p:txBody>
          <a:bodyPr>
            <a:normAutofit/>
          </a:bodyPr>
          <a:lstStyle/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Estudio personalizado; Recinto específico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11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PLAN DE EMPRESA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2332488" y="2977951"/>
            <a:ext cx="7587984" cy="27843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Estudiar </a:t>
            </a:r>
            <a:r>
              <a:rPr lang="es-ES" dirty="0"/>
              <a:t>la </a:t>
            </a:r>
            <a:r>
              <a:rPr lang="es-ES" u="sng" dirty="0"/>
              <a:t>cantidad </a:t>
            </a:r>
            <a:r>
              <a:rPr lang="es-ES" u="sng" dirty="0" smtClean="0"/>
              <a:t>mínima de robots PhiGuard</a:t>
            </a:r>
            <a:r>
              <a:rPr lang="es-ES" dirty="0" smtClean="0"/>
              <a:t> necesarios, según:</a:t>
            </a:r>
          </a:p>
          <a:p>
            <a:pPr lvl="1"/>
            <a:r>
              <a:rPr lang="es-ES" dirty="0"/>
              <a:t>S</a:t>
            </a:r>
            <a:r>
              <a:rPr lang="es-ES" dirty="0" smtClean="0"/>
              <a:t>uperficie </a:t>
            </a:r>
            <a:r>
              <a:rPr lang="es-ES" dirty="0"/>
              <a:t>a </a:t>
            </a:r>
            <a:r>
              <a:rPr lang="es-ES" dirty="0" smtClean="0"/>
              <a:t>cubrir</a:t>
            </a:r>
          </a:p>
          <a:p>
            <a:pPr lvl="1"/>
            <a:r>
              <a:rPr lang="es-ES" dirty="0" smtClean="0"/>
              <a:t>Número </a:t>
            </a:r>
            <a:r>
              <a:rPr lang="es-ES" dirty="0"/>
              <a:t>de </a:t>
            </a:r>
            <a:r>
              <a:rPr lang="es-ES" dirty="0" smtClean="0"/>
              <a:t>plantas</a:t>
            </a:r>
          </a:p>
          <a:p>
            <a:pPr lvl="1"/>
            <a:r>
              <a:rPr lang="es-ES" dirty="0"/>
              <a:t>N</a:t>
            </a:r>
            <a:r>
              <a:rPr lang="es-ES" dirty="0" smtClean="0"/>
              <a:t>ecesidades </a:t>
            </a:r>
            <a:r>
              <a:rPr lang="es-ES" dirty="0"/>
              <a:t>específicas de cada cliente. </a:t>
            </a:r>
          </a:p>
          <a:p>
            <a:r>
              <a:rPr lang="es-ES" dirty="0"/>
              <a:t>Como </a:t>
            </a:r>
            <a:r>
              <a:rPr lang="es-ES" dirty="0" smtClean="0"/>
              <a:t>mínimo:</a:t>
            </a:r>
          </a:p>
          <a:p>
            <a:pPr lvl="1"/>
            <a:r>
              <a:rPr lang="es-ES" dirty="0" smtClean="0"/>
              <a:t>Robot PhiGuard</a:t>
            </a:r>
          </a:p>
          <a:p>
            <a:pPr lvl="1"/>
            <a:r>
              <a:rPr lang="es-ES" dirty="0" smtClean="0"/>
              <a:t>Mando</a:t>
            </a:r>
          </a:p>
          <a:p>
            <a:pPr lvl="1"/>
            <a:r>
              <a:rPr lang="es-ES" dirty="0"/>
              <a:t>C</a:t>
            </a:r>
            <a:r>
              <a:rPr lang="es-ES" dirty="0" smtClean="0"/>
              <a:t>ontratación </a:t>
            </a:r>
            <a:r>
              <a:rPr lang="es-ES" dirty="0"/>
              <a:t>del Servicio de Mantenimiento. </a:t>
            </a:r>
            <a:endParaRPr lang="es-ES" dirty="0" smtClean="0"/>
          </a:p>
          <a:p>
            <a:pPr marL="6350" indent="-6350" algn="just">
              <a:lnSpc>
                <a:spcPct val="105000"/>
              </a:lnSpc>
              <a:spcAft>
                <a:spcPts val="20"/>
              </a:spcAft>
            </a:pPr>
            <a:endParaRPr lang="es-E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9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Plan de recursos humanos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16258" y="2133658"/>
            <a:ext cx="3143135" cy="535724"/>
          </a:xfrm>
        </p:spPr>
        <p:txBody>
          <a:bodyPr/>
          <a:lstStyle/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PROGRAMACIÓN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12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PLAN DE EMPRESA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01" y="2745533"/>
            <a:ext cx="4514850" cy="30099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845" y="2770906"/>
            <a:ext cx="4514850" cy="3000375"/>
          </a:xfrm>
          <a:prstGeom prst="rect">
            <a:avLst/>
          </a:prstGeom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7018581" y="2133658"/>
            <a:ext cx="3143135" cy="5357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INGENIERIA ELECTRÓNICA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61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Localización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13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PLAN DE EMPRESA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1646452" y="3142978"/>
            <a:ext cx="7931636" cy="24047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indent="-6350" algn="just">
              <a:lnSpc>
                <a:spcPct val="105000"/>
              </a:lnSpc>
              <a:spcAft>
                <a:spcPts val="20"/>
              </a:spcAft>
            </a:pPr>
            <a:endParaRPr lang="es-E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19" y="1857883"/>
            <a:ext cx="4717651" cy="42969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817" y="1857883"/>
            <a:ext cx="5464827" cy="429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Capital necesario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14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PLAN DE EMPRESA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1646452" y="3142978"/>
            <a:ext cx="7931636" cy="24047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indent="-6350" algn="just">
              <a:lnSpc>
                <a:spcPct val="105000"/>
              </a:lnSpc>
              <a:spcAft>
                <a:spcPts val="20"/>
              </a:spcAft>
            </a:pPr>
            <a:endParaRPr lang="es-E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42" y="2333835"/>
            <a:ext cx="65436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5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Financiación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15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PLAN DE EMPRESA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1646452" y="3142978"/>
            <a:ext cx="7931636" cy="24047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indent="-6350" algn="just">
              <a:lnSpc>
                <a:spcPct val="105000"/>
              </a:lnSpc>
              <a:spcAft>
                <a:spcPts val="20"/>
              </a:spcAft>
            </a:pPr>
            <a:endParaRPr lang="es-E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512" y="3906653"/>
            <a:ext cx="6534150" cy="1285875"/>
          </a:xfrm>
          <a:prstGeom prst="rect">
            <a:avLst/>
          </a:prstGeom>
        </p:spPr>
      </p:pic>
      <p:sp>
        <p:nvSpPr>
          <p:cNvPr id="10" name="Marcador de contenido 2"/>
          <p:cNvSpPr>
            <a:spLocks noGrp="1"/>
          </p:cNvSpPr>
          <p:nvPr>
            <p:ph idx="1"/>
          </p:nvPr>
        </p:nvSpPr>
        <p:spPr>
          <a:xfrm>
            <a:off x="1068387" y="2230889"/>
            <a:ext cx="10058400" cy="1066131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NEOTEC: </a:t>
            </a:r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Ayuda Pública para Empresas de Base Tecnológica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https://programa-neotec.es/</a:t>
            </a:r>
          </a:p>
        </p:txBody>
      </p:sp>
    </p:spTree>
    <p:extLst>
      <p:ext uri="{BB962C8B-B14F-4D97-AF65-F5344CB8AC3E}">
        <p14:creationId xmlns:p14="http://schemas.microsoft.com/office/powerpoint/2010/main" val="42633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Fases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2076846"/>
            <a:ext cx="10058400" cy="4082793"/>
          </a:xfrm>
        </p:spPr>
        <p:txBody>
          <a:bodyPr/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FASE 1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Puesta en marcha</a:t>
            </a:r>
          </a:p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3 de julio 2023 – 31 de diciembre de 2023</a:t>
            </a:r>
          </a:p>
          <a:p>
            <a:pPr algn="ctr"/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FASE 2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 Producción y mejora</a:t>
            </a:r>
          </a:p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1 de enero 2024 – 31 de marzo de 2024</a:t>
            </a:r>
          </a:p>
          <a:p>
            <a:pPr algn="ctr"/>
            <a:endParaRPr lang="es-ES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FASE 3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Plan de marketing</a:t>
            </a:r>
          </a:p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1 de abril 2024 – 28 de junio 2024</a:t>
            </a:r>
          </a:p>
          <a:p>
            <a:pPr algn="ctr"/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16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PLANIFICACION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1646452" y="3142978"/>
            <a:ext cx="7931636" cy="24047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indent="-6350" algn="just">
              <a:lnSpc>
                <a:spcPct val="105000"/>
              </a:lnSpc>
              <a:spcAft>
                <a:spcPts val="20"/>
              </a:spcAft>
            </a:pPr>
            <a:endParaRPr lang="es-E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56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Plazos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17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PLANIFICACION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1646452" y="3142978"/>
            <a:ext cx="7931636" cy="24047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indent="-6350" algn="just">
              <a:lnSpc>
                <a:spcPct val="105000"/>
              </a:lnSpc>
              <a:spcAft>
                <a:spcPts val="20"/>
              </a:spcAft>
            </a:pPr>
            <a:endParaRPr lang="es-E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9449"/>
            <a:ext cx="12137581" cy="273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Hardware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18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DOCUMENTACIÓN TÉCNICA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1646452" y="3142978"/>
            <a:ext cx="7931636" cy="24047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indent="-6350" algn="just">
              <a:lnSpc>
                <a:spcPct val="105000"/>
              </a:lnSpc>
              <a:spcAft>
                <a:spcPts val="20"/>
              </a:spcAft>
            </a:pPr>
            <a:endParaRPr lang="es-E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" name="Marcador de contenido 2"/>
          <p:cNvSpPr>
            <a:spLocks noGrp="1"/>
          </p:cNvSpPr>
          <p:nvPr>
            <p:ph idx="1"/>
          </p:nvPr>
        </p:nvSpPr>
        <p:spPr>
          <a:xfrm>
            <a:off x="1966016" y="2244345"/>
            <a:ext cx="3143135" cy="535724"/>
          </a:xfrm>
        </p:spPr>
        <p:txBody>
          <a:bodyPr/>
          <a:lstStyle/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MANDO: CONTROL REMOTO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Marcador de contenido 2"/>
          <p:cNvSpPr txBox="1">
            <a:spLocks/>
          </p:cNvSpPr>
          <p:nvPr/>
        </p:nvSpPr>
        <p:spPr>
          <a:xfrm>
            <a:off x="7018581" y="2133658"/>
            <a:ext cx="3143135" cy="5357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ROBOT PhiGuard 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300" y="2813171"/>
            <a:ext cx="3862970" cy="25708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492" y="2649449"/>
            <a:ext cx="3607190" cy="311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2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Hardware: Mando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Marcador de contenido 2"/>
          <p:cNvSpPr>
            <a:spLocks noGrp="1"/>
          </p:cNvSpPr>
          <p:nvPr>
            <p:ph sz="half" idx="1"/>
          </p:nvPr>
        </p:nvSpPr>
        <p:spPr>
          <a:xfrm>
            <a:off x="1132714" y="2086078"/>
            <a:ext cx="2399546" cy="405913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Controlador: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>
          <a:xfrm>
            <a:off x="8117947" y="3036070"/>
            <a:ext cx="3002299" cy="1129477"/>
          </a:xfrm>
        </p:spPr>
        <p:txBody>
          <a:bodyPr>
            <a:normAutofit/>
          </a:bodyPr>
          <a:lstStyle/>
          <a:p>
            <a:pPr lvl="1"/>
            <a:r>
              <a:rPr lang="es-ES" dirty="0" smtClean="0"/>
              <a:t>Joystick</a:t>
            </a:r>
          </a:p>
          <a:p>
            <a:pPr lvl="1"/>
            <a:r>
              <a:rPr lang="es-ES" dirty="0" smtClean="0"/>
              <a:t>Teclado matricial</a:t>
            </a:r>
          </a:p>
          <a:p>
            <a:pPr lvl="1"/>
            <a:r>
              <a:rPr lang="es-ES" dirty="0" smtClean="0"/>
              <a:t>Pantalla LCD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19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DOCUMENTACIÓN TÉCNICA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2" y="2559281"/>
            <a:ext cx="3024449" cy="251399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034" y="2568746"/>
            <a:ext cx="3101622" cy="2064127"/>
          </a:xfrm>
          <a:prstGeom prst="rect">
            <a:avLst/>
          </a:prstGeom>
        </p:spPr>
      </p:pic>
      <p:sp>
        <p:nvSpPr>
          <p:cNvPr id="12" name="Marcador de contenido 2"/>
          <p:cNvSpPr txBox="1">
            <a:spLocks/>
          </p:cNvSpPr>
          <p:nvPr/>
        </p:nvSpPr>
        <p:spPr>
          <a:xfrm>
            <a:off x="6366932" y="2130804"/>
            <a:ext cx="3002299" cy="4527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Componentes electrónicos: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360" y="4632873"/>
            <a:ext cx="2238140" cy="1303220"/>
          </a:xfrm>
          <a:prstGeom prst="rect">
            <a:avLst/>
          </a:prstGeom>
        </p:spPr>
      </p:pic>
      <p:sp>
        <p:nvSpPr>
          <p:cNvPr id="15" name="Marcador de contenido 2"/>
          <p:cNvSpPr txBox="1">
            <a:spLocks/>
          </p:cNvSpPr>
          <p:nvPr/>
        </p:nvSpPr>
        <p:spPr>
          <a:xfrm>
            <a:off x="5265807" y="5001638"/>
            <a:ext cx="2549163" cy="7338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 err="1" smtClean="0"/>
              <a:t>Xbee</a:t>
            </a:r>
            <a:r>
              <a:rPr lang="es-ES" dirty="0" smtClean="0"/>
              <a:t> S2C Pro</a:t>
            </a:r>
          </a:p>
          <a:p>
            <a:pPr lvl="1"/>
            <a:r>
              <a:rPr lang="es-ES" dirty="0" smtClean="0"/>
              <a:t>Batería 5v 1A</a:t>
            </a:r>
          </a:p>
        </p:txBody>
      </p:sp>
      <p:sp>
        <p:nvSpPr>
          <p:cNvPr id="16" name="Marcador de contenido 2"/>
          <p:cNvSpPr txBox="1">
            <a:spLocks/>
          </p:cNvSpPr>
          <p:nvPr/>
        </p:nvSpPr>
        <p:spPr>
          <a:xfrm>
            <a:off x="1097280" y="5183397"/>
            <a:ext cx="2128242" cy="8255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b="1" dirty="0" err="1" smtClean="0">
                <a:solidFill>
                  <a:schemeClr val="bg2">
                    <a:lumMod val="25000"/>
                  </a:schemeClr>
                </a:solidFill>
              </a:rPr>
              <a:t>Arduino</a:t>
            </a:r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 Nano</a:t>
            </a:r>
          </a:p>
          <a:p>
            <a:pPr marL="201168" lvl="1" indent="0">
              <a:buNone/>
            </a:pPr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 (ATMEGA 328p)</a:t>
            </a:r>
          </a:p>
          <a:p>
            <a:pPr algn="ctr"/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4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3" grpId="0" build="p"/>
      <p:bldP spid="12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Índice de contenido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175856" y="2057175"/>
            <a:ext cx="7901247" cy="4082794"/>
          </a:xfrm>
        </p:spPr>
        <p:txBody>
          <a:bodyPr numCol="2">
            <a:normAutofit/>
          </a:bodyPr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PLAN DE EMPRESA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- Propuesta de valor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- Resumen descriptivo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- Aspectos legales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- Clientes potenciales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- Análisis DAFO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- Plan de marketing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- Plan de recursos humanos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- Localizacion 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- Capital necesario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- Financiación</a:t>
            </a:r>
          </a:p>
          <a:p>
            <a:pPr marL="201168" lvl="1" indent="0">
              <a:buNone/>
            </a:pPr>
            <a:endParaRPr lang="es-E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PLANIFICACION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- Fases 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- Plazos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DOCUMENTACION TÉCNICA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Hardware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Software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OpenCV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Web </a:t>
            </a:r>
            <a:r>
              <a:rPr lang="es-ES" dirty="0" err="1" smtClean="0">
                <a:solidFill>
                  <a:schemeClr val="bg2">
                    <a:lumMod val="25000"/>
                  </a:schemeClr>
                </a:solidFill>
              </a:rPr>
              <a:t>Scrapping</a:t>
            </a:r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Telegram BOT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SMTP Mail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Explicación Practica Interfaz</a:t>
            </a:r>
          </a:p>
          <a:p>
            <a:pPr lvl="1"/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207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Hardware: Mando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20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DOCUMENTACIÓN TÉCNICA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Marcador de contenido 2"/>
          <p:cNvSpPr>
            <a:spLocks noGrp="1"/>
          </p:cNvSpPr>
          <p:nvPr>
            <p:ph sz="half" idx="1"/>
          </p:nvPr>
        </p:nvSpPr>
        <p:spPr>
          <a:xfrm>
            <a:off x="1188061" y="2148087"/>
            <a:ext cx="769254" cy="405913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PCB: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72960" y="-167557"/>
            <a:ext cx="3707041" cy="833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6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Hardware: Mando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21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DOCUMENTACIÓN TÉCNICA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Marcador de contenido 2"/>
          <p:cNvSpPr>
            <a:spLocks noGrp="1"/>
          </p:cNvSpPr>
          <p:nvPr>
            <p:ph sz="half" idx="1"/>
          </p:nvPr>
        </p:nvSpPr>
        <p:spPr>
          <a:xfrm>
            <a:off x="823670" y="1992223"/>
            <a:ext cx="1565530" cy="1010749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PCB INTEGRADA:</a:t>
            </a:r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8" t="27" r="16995" b="4340"/>
          <a:stretch/>
        </p:blipFill>
        <p:spPr>
          <a:xfrm rot="16200000">
            <a:off x="4089661" y="392224"/>
            <a:ext cx="4073637" cy="727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3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Hardware: Robot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22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DOCUMENTACIÓN TÉCNICA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89" y="2249989"/>
            <a:ext cx="3049994" cy="20397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" t="12642" b="12660"/>
          <a:stretch/>
        </p:blipFill>
        <p:spPr>
          <a:xfrm>
            <a:off x="5137303" y="2249989"/>
            <a:ext cx="2139839" cy="16574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" t="23355" r="5925" b="26633"/>
          <a:stretch/>
        </p:blipFill>
        <p:spPr>
          <a:xfrm>
            <a:off x="1568081" y="2249989"/>
            <a:ext cx="2763841" cy="113546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303" y="5084670"/>
            <a:ext cx="1944992" cy="1132526"/>
          </a:xfrm>
          <a:prstGeom prst="rect">
            <a:avLst/>
          </a:prstGeom>
        </p:spPr>
      </p:pic>
      <p:sp>
        <p:nvSpPr>
          <p:cNvPr id="12" name="Marcador de contenido 2"/>
          <p:cNvSpPr>
            <a:spLocks noGrp="1"/>
          </p:cNvSpPr>
          <p:nvPr>
            <p:ph sz="half" idx="1"/>
          </p:nvPr>
        </p:nvSpPr>
        <p:spPr>
          <a:xfrm>
            <a:off x="107782" y="1844076"/>
            <a:ext cx="1460299" cy="405913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Controlador:</a:t>
            </a:r>
          </a:p>
        </p:txBody>
      </p:sp>
      <p:sp>
        <p:nvSpPr>
          <p:cNvPr id="13" name="Marcador de contenido 2"/>
          <p:cNvSpPr txBox="1">
            <a:spLocks/>
          </p:cNvSpPr>
          <p:nvPr/>
        </p:nvSpPr>
        <p:spPr>
          <a:xfrm>
            <a:off x="4936013" y="1974269"/>
            <a:ext cx="2380933" cy="29099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ESP32 Mini D1 </a:t>
            </a:r>
            <a:r>
              <a:rPr lang="es-ES" dirty="0" err="1" smtClean="0">
                <a:solidFill>
                  <a:schemeClr val="bg2">
                    <a:lumMod val="25000"/>
                  </a:schemeClr>
                </a:solidFill>
              </a:rPr>
              <a:t>WeMOS</a:t>
            </a:r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Marcador de contenido 2"/>
          <p:cNvSpPr txBox="1">
            <a:spLocks/>
          </p:cNvSpPr>
          <p:nvPr/>
        </p:nvSpPr>
        <p:spPr>
          <a:xfrm>
            <a:off x="1570606" y="1974269"/>
            <a:ext cx="2380933" cy="29099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 err="1" smtClean="0">
                <a:solidFill>
                  <a:schemeClr val="bg2">
                    <a:lumMod val="25000"/>
                  </a:schemeClr>
                </a:solidFill>
              </a:rPr>
              <a:t>Arduino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 Nano</a:t>
            </a:r>
          </a:p>
        </p:txBody>
      </p:sp>
      <p:sp>
        <p:nvSpPr>
          <p:cNvPr id="15" name="Marcador de contenido 2"/>
          <p:cNvSpPr txBox="1">
            <a:spLocks/>
          </p:cNvSpPr>
          <p:nvPr/>
        </p:nvSpPr>
        <p:spPr>
          <a:xfrm>
            <a:off x="7895252" y="1974269"/>
            <a:ext cx="3260428" cy="29099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 err="1" smtClean="0">
                <a:solidFill>
                  <a:schemeClr val="bg2">
                    <a:lumMod val="25000"/>
                  </a:schemeClr>
                </a:solidFill>
              </a:rPr>
              <a:t>Raspberry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 Pi 4 8Gb + SSD 240Gb</a:t>
            </a:r>
          </a:p>
        </p:txBody>
      </p:sp>
      <p:sp>
        <p:nvSpPr>
          <p:cNvPr id="16" name="Marcador de contenido 2"/>
          <p:cNvSpPr txBox="1">
            <a:spLocks/>
          </p:cNvSpPr>
          <p:nvPr/>
        </p:nvSpPr>
        <p:spPr>
          <a:xfrm>
            <a:off x="1462221" y="3653860"/>
            <a:ext cx="2759379" cy="10141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8x Sensores IR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2x Driver DC TB6612FNG</a:t>
            </a:r>
          </a:p>
          <a:p>
            <a:pPr lvl="2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4x Motores DC</a:t>
            </a:r>
          </a:p>
          <a:p>
            <a:pPr marL="384048" lvl="2" indent="0">
              <a:buNone/>
            </a:pPr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Marcador de contenido 2"/>
          <p:cNvSpPr txBox="1">
            <a:spLocks/>
          </p:cNvSpPr>
          <p:nvPr/>
        </p:nvSpPr>
        <p:spPr>
          <a:xfrm>
            <a:off x="5106947" y="4036221"/>
            <a:ext cx="2005703" cy="5070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x Servo Motor</a:t>
            </a:r>
          </a:p>
        </p:txBody>
      </p:sp>
      <p:sp>
        <p:nvSpPr>
          <p:cNvPr id="18" name="Marcador de contenido 2"/>
          <p:cNvSpPr txBox="1">
            <a:spLocks/>
          </p:cNvSpPr>
          <p:nvPr/>
        </p:nvSpPr>
        <p:spPr>
          <a:xfrm>
            <a:off x="8307796" y="4415555"/>
            <a:ext cx="2759379" cy="3961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Cámara USB - OpenCV</a:t>
            </a:r>
          </a:p>
          <a:p>
            <a:pPr marL="384048" lvl="2" indent="0">
              <a:buNone/>
            </a:pPr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59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06216"/>
            <a:ext cx="10058400" cy="1450757"/>
          </a:xfrm>
        </p:spPr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Hardware: Robot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23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DOCUMENTACIÓN TÉCNICA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Marcador de contenido 2"/>
          <p:cNvSpPr>
            <a:spLocks noGrp="1"/>
          </p:cNvSpPr>
          <p:nvPr>
            <p:ph sz="half" idx="1"/>
          </p:nvPr>
        </p:nvSpPr>
        <p:spPr>
          <a:xfrm>
            <a:off x="1097280" y="1985104"/>
            <a:ext cx="801860" cy="405913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PCB: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966" r="7504"/>
          <a:stretch/>
        </p:blipFill>
        <p:spPr>
          <a:xfrm rot="5400000">
            <a:off x="3951666" y="-124097"/>
            <a:ext cx="4208548" cy="842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2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06216"/>
            <a:ext cx="10058400" cy="1450757"/>
          </a:xfrm>
        </p:spPr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Hardware: Robot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24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DOCUMENTACIÓN TÉCNICA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Marcador de contenido 2"/>
          <p:cNvSpPr>
            <a:spLocks noGrp="1"/>
          </p:cNvSpPr>
          <p:nvPr>
            <p:ph sz="half" idx="1"/>
          </p:nvPr>
        </p:nvSpPr>
        <p:spPr>
          <a:xfrm>
            <a:off x="1254033" y="1843091"/>
            <a:ext cx="1729047" cy="747705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PCB INTEGRADA:</a:t>
            </a:r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n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080" y="1843091"/>
            <a:ext cx="6254438" cy="43914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378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06216"/>
            <a:ext cx="10058400" cy="1450757"/>
          </a:xfrm>
        </p:spPr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Software: Robot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25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DOCUMENTACIÓN TÉCNICA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Marcador de contenido 2"/>
          <p:cNvSpPr>
            <a:spLocks noGrp="1"/>
          </p:cNvSpPr>
          <p:nvPr>
            <p:ph sz="half" idx="1"/>
          </p:nvPr>
        </p:nvSpPr>
        <p:spPr>
          <a:xfrm>
            <a:off x="4574466" y="1987010"/>
            <a:ext cx="1192489" cy="441947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Uso de:</a:t>
            </a:r>
          </a:p>
          <a:p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1221971" y="2020698"/>
            <a:ext cx="2352502" cy="10293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RASPBERRY PI 4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8GB: 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PYTHON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27" y="3253814"/>
            <a:ext cx="2375189" cy="237518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995" y="4599777"/>
            <a:ext cx="2101041" cy="1314268"/>
          </a:xfrm>
          <a:prstGeom prst="rect">
            <a:avLst/>
          </a:prstGeom>
        </p:spPr>
      </p:pic>
      <p:sp>
        <p:nvSpPr>
          <p:cNvPr id="13" name="Marcador de contenido 2"/>
          <p:cNvSpPr txBox="1">
            <a:spLocks/>
          </p:cNvSpPr>
          <p:nvPr/>
        </p:nvSpPr>
        <p:spPr>
          <a:xfrm>
            <a:off x="8550685" y="4167516"/>
            <a:ext cx="2252362" cy="4023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SMTP Email</a:t>
            </a:r>
          </a:p>
        </p:txBody>
      </p:sp>
      <p:sp>
        <p:nvSpPr>
          <p:cNvPr id="14" name="Marcador de contenido 2"/>
          <p:cNvSpPr txBox="1">
            <a:spLocks/>
          </p:cNvSpPr>
          <p:nvPr/>
        </p:nvSpPr>
        <p:spPr>
          <a:xfrm>
            <a:off x="4273700" y="3054326"/>
            <a:ext cx="1389768" cy="4023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OpenCV</a:t>
            </a:r>
          </a:p>
        </p:txBody>
      </p:sp>
      <p:sp>
        <p:nvSpPr>
          <p:cNvPr id="17" name="Marcador de contenido 2"/>
          <p:cNvSpPr txBox="1">
            <a:spLocks/>
          </p:cNvSpPr>
          <p:nvPr/>
        </p:nvSpPr>
        <p:spPr>
          <a:xfrm>
            <a:off x="8234554" y="2231108"/>
            <a:ext cx="2252362" cy="4023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Web </a:t>
            </a:r>
            <a:r>
              <a:rPr lang="es-ES" dirty="0" err="1" smtClean="0">
                <a:solidFill>
                  <a:schemeClr val="bg2">
                    <a:lumMod val="25000"/>
                  </a:schemeClr>
                </a:solidFill>
              </a:rPr>
              <a:t>Scrapping</a:t>
            </a:r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Marcador de contenido 2"/>
          <p:cNvSpPr txBox="1">
            <a:spLocks/>
          </p:cNvSpPr>
          <p:nvPr/>
        </p:nvSpPr>
        <p:spPr>
          <a:xfrm>
            <a:off x="4273700" y="5019662"/>
            <a:ext cx="2252362" cy="4023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Telegram BOT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3"/>
          <a:stretch/>
        </p:blipFill>
        <p:spPr>
          <a:xfrm>
            <a:off x="6205541" y="4619159"/>
            <a:ext cx="1235228" cy="120310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232" y="2518764"/>
            <a:ext cx="2876815" cy="1232054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1" r="27640"/>
          <a:stretch/>
        </p:blipFill>
        <p:spPr>
          <a:xfrm>
            <a:off x="5651424" y="2468304"/>
            <a:ext cx="1419260" cy="168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0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3" grpId="0"/>
      <p:bldP spid="14" grpId="0"/>
      <p:bldP spid="17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06216"/>
            <a:ext cx="10058400" cy="1450757"/>
          </a:xfrm>
        </p:spPr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OpenCV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26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DOCUMENTACIÓN TÉCNICA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1" r="27640"/>
          <a:stretch/>
        </p:blipFill>
        <p:spPr>
          <a:xfrm>
            <a:off x="2241898" y="1925785"/>
            <a:ext cx="1893247" cy="2241657"/>
          </a:xfrm>
          <a:prstGeom prst="rect">
            <a:avLst/>
          </a:prstGeom>
        </p:spPr>
      </p:pic>
      <p:sp>
        <p:nvSpPr>
          <p:cNvPr id="23" name="Marcador de contenido 2"/>
          <p:cNvSpPr>
            <a:spLocks noGrp="1"/>
          </p:cNvSpPr>
          <p:nvPr>
            <p:ph sz="half" idx="1"/>
          </p:nvPr>
        </p:nvSpPr>
        <p:spPr>
          <a:xfrm>
            <a:off x="1438886" y="4436254"/>
            <a:ext cx="3499270" cy="1359500"/>
          </a:xfrm>
        </p:spPr>
        <p:txBody>
          <a:bodyPr>
            <a:normAutofit/>
          </a:bodyPr>
          <a:lstStyle/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Visión Artificial</a:t>
            </a:r>
          </a:p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Código Abierto</a:t>
            </a:r>
          </a:p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Desarrollado por Intel en 1999</a:t>
            </a:r>
          </a:p>
          <a:p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Marcador de contenido 2"/>
          <p:cNvSpPr txBox="1">
            <a:spLocks/>
          </p:cNvSpPr>
          <p:nvPr/>
        </p:nvSpPr>
        <p:spPr>
          <a:xfrm>
            <a:off x="5991695" y="2448517"/>
            <a:ext cx="4388824" cy="32197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Usos principales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s-E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- Detección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y seguimiento de objetos</a:t>
            </a:r>
          </a:p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- Reconocimiento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facial</a:t>
            </a:r>
          </a:p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- Seguimiento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de movimiento</a:t>
            </a:r>
          </a:p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- Realidad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aumentada</a:t>
            </a:r>
          </a:p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- Procesamiento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de imágenes médicas</a:t>
            </a:r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35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06216"/>
            <a:ext cx="10058400" cy="1450757"/>
          </a:xfrm>
        </p:spPr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Web </a:t>
            </a:r>
            <a:r>
              <a:rPr lang="es-ES" dirty="0" err="1" smtClean="0">
                <a:solidFill>
                  <a:schemeClr val="bg2">
                    <a:lumMod val="25000"/>
                  </a:schemeClr>
                </a:solidFill>
              </a:rPr>
              <a:t>Scrapping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27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DOCUMENTACIÓN TÉCNICA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Marcador de contenido 2"/>
          <p:cNvSpPr>
            <a:spLocks noGrp="1"/>
          </p:cNvSpPr>
          <p:nvPr>
            <p:ph sz="half" idx="1"/>
          </p:nvPr>
        </p:nvSpPr>
        <p:spPr>
          <a:xfrm>
            <a:off x="1488046" y="4058379"/>
            <a:ext cx="3499270" cy="1359500"/>
          </a:xfrm>
        </p:spPr>
        <p:txBody>
          <a:bodyPr>
            <a:normAutofit/>
          </a:bodyPr>
          <a:lstStyle/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Extracción datos Web</a:t>
            </a:r>
          </a:p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Código Abierto</a:t>
            </a:r>
          </a:p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Desarrollado en 2004</a:t>
            </a:r>
          </a:p>
        </p:txBody>
      </p:sp>
      <p:sp>
        <p:nvSpPr>
          <p:cNvPr id="24" name="Marcador de contenido 2"/>
          <p:cNvSpPr txBox="1">
            <a:spLocks/>
          </p:cNvSpPr>
          <p:nvPr/>
        </p:nvSpPr>
        <p:spPr>
          <a:xfrm>
            <a:off x="6314577" y="2830383"/>
            <a:ext cx="4388824" cy="24559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Pasos al usar la técnica:</a:t>
            </a:r>
          </a:p>
          <a:p>
            <a:r>
              <a:rPr lang="es-ES" dirty="0" smtClean="0"/>
              <a:t>1- Obtener </a:t>
            </a:r>
            <a:r>
              <a:rPr lang="es-ES" dirty="0"/>
              <a:t>la página </a:t>
            </a:r>
            <a:r>
              <a:rPr lang="es-ES" dirty="0" smtClean="0"/>
              <a:t>web</a:t>
            </a:r>
          </a:p>
          <a:p>
            <a:r>
              <a:rPr lang="es-ES" dirty="0" smtClean="0"/>
              <a:t>2- Analizar </a:t>
            </a:r>
            <a:r>
              <a:rPr lang="es-ES" dirty="0"/>
              <a:t>el </a:t>
            </a:r>
            <a:r>
              <a:rPr lang="es-ES" dirty="0" smtClean="0"/>
              <a:t>HTML</a:t>
            </a:r>
          </a:p>
          <a:p>
            <a:r>
              <a:rPr lang="es-ES" dirty="0" smtClean="0"/>
              <a:t>3- Extraer </a:t>
            </a:r>
            <a:r>
              <a:rPr lang="es-ES" dirty="0"/>
              <a:t>los </a:t>
            </a:r>
            <a:r>
              <a:rPr lang="es-ES" dirty="0" smtClean="0"/>
              <a:t>datos</a:t>
            </a:r>
          </a:p>
          <a:p>
            <a:r>
              <a:rPr lang="es-ES" dirty="0" smtClean="0"/>
              <a:t>4- Almacenar </a:t>
            </a:r>
            <a:r>
              <a:rPr lang="es-ES" dirty="0"/>
              <a:t>o procesar los </a:t>
            </a:r>
            <a:r>
              <a:rPr lang="es-ES" dirty="0" smtClean="0"/>
              <a:t>datos</a:t>
            </a:r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41" y="2265215"/>
            <a:ext cx="3445281" cy="14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5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06216"/>
            <a:ext cx="10058400" cy="1450757"/>
          </a:xfrm>
        </p:spPr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Web </a:t>
            </a:r>
            <a:r>
              <a:rPr lang="es-ES" dirty="0" err="1" smtClean="0">
                <a:solidFill>
                  <a:schemeClr val="bg2">
                    <a:lumMod val="25000"/>
                  </a:schemeClr>
                </a:solidFill>
              </a:rPr>
              <a:t>Scrapping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28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DOCUMENTACIÓN TÉCNICA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Marcador de contenido 2"/>
          <p:cNvSpPr>
            <a:spLocks noGrp="1"/>
          </p:cNvSpPr>
          <p:nvPr>
            <p:ph sz="half" idx="1"/>
          </p:nvPr>
        </p:nvSpPr>
        <p:spPr>
          <a:xfrm>
            <a:off x="1963078" y="1843092"/>
            <a:ext cx="8269018" cy="412344"/>
          </a:xfrm>
        </p:spPr>
        <p:txBody>
          <a:bodyPr>
            <a:normAutofit/>
          </a:bodyPr>
          <a:lstStyle/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Extracción de datos Web de </a:t>
            </a:r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colaboración ciudadana de la Guardia Civil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</p:txBody>
      </p:sp>
      <p:pic>
        <p:nvPicPr>
          <p:cNvPr id="3" name="RPI_8-BllSy_zt (avg-phi)_ VNC Viewer 2023-06-20 17-05-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9425" y="2255436"/>
            <a:ext cx="5315420" cy="410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7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06216"/>
            <a:ext cx="10058400" cy="1450757"/>
          </a:xfrm>
        </p:spPr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Web </a:t>
            </a:r>
            <a:r>
              <a:rPr lang="es-ES" dirty="0" err="1" smtClean="0">
                <a:solidFill>
                  <a:schemeClr val="bg2">
                    <a:lumMod val="25000"/>
                  </a:schemeClr>
                </a:solidFill>
              </a:rPr>
              <a:t>Scrapping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29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DOCUMENTACIÓN TÉCNICA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Marcador de contenido 2"/>
          <p:cNvSpPr>
            <a:spLocks noGrp="1"/>
          </p:cNvSpPr>
          <p:nvPr>
            <p:ph sz="half" idx="1"/>
          </p:nvPr>
        </p:nvSpPr>
        <p:spPr>
          <a:xfrm>
            <a:off x="1963078" y="2057188"/>
            <a:ext cx="8269018" cy="1211836"/>
          </a:xfrm>
        </p:spPr>
        <p:txBody>
          <a:bodyPr>
            <a:normAutofit lnSpcReduction="10000"/>
          </a:bodyPr>
          <a:lstStyle/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Portal Web del </a:t>
            </a:r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Centro Nacional de Desaparecidos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(CNDES):</a:t>
            </a:r>
          </a:p>
          <a:p>
            <a:pPr algn="ctr"/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https://cndes-web.ses.mir.es/publico/Desaparecidos/</a:t>
            </a:r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24" y="3697370"/>
            <a:ext cx="1127725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2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Propuesta de valor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168771"/>
          </a:xfrm>
        </p:spPr>
        <p:txBody>
          <a:bodyPr/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Autómata PhiGuard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único robot autónomo diseñado para reconocer facialmente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a las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personas y analizar en base a una lista negra, por ejemplo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;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https://www.guardiacivil.es/es/colaboracion/buscados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3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038" y="3122879"/>
            <a:ext cx="8104884" cy="296153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9085719" y="392335"/>
            <a:ext cx="2069961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PLAN DE EMPRESA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44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06216"/>
            <a:ext cx="10058400" cy="1450757"/>
          </a:xfrm>
        </p:spPr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Telegram BOT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30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DOCUMENTACIÓN TÉCNICA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Marcador de contenido 2"/>
          <p:cNvSpPr>
            <a:spLocks noGrp="1"/>
          </p:cNvSpPr>
          <p:nvPr>
            <p:ph sz="half" idx="1"/>
          </p:nvPr>
        </p:nvSpPr>
        <p:spPr>
          <a:xfrm>
            <a:off x="1488046" y="4058379"/>
            <a:ext cx="3364509" cy="2061866"/>
          </a:xfrm>
        </p:spPr>
        <p:txBody>
          <a:bodyPr>
            <a:normAutofit/>
          </a:bodyPr>
          <a:lstStyle/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Servicio automatizado de mensajería instantánea.</a:t>
            </a:r>
          </a:p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Código Abierto</a:t>
            </a:r>
          </a:p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Desarrollado por Telegram en 2015</a:t>
            </a:r>
          </a:p>
        </p:txBody>
      </p:sp>
      <p:sp>
        <p:nvSpPr>
          <p:cNvPr id="24" name="Marcador de contenido 2"/>
          <p:cNvSpPr txBox="1">
            <a:spLocks/>
          </p:cNvSpPr>
          <p:nvPr/>
        </p:nvSpPr>
        <p:spPr>
          <a:xfrm>
            <a:off x="6314577" y="2830383"/>
            <a:ext cx="4388824" cy="24559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Usos principales:</a:t>
            </a:r>
          </a:p>
          <a:p>
            <a:r>
              <a:rPr lang="es-ES" dirty="0" smtClean="0"/>
              <a:t>1- </a:t>
            </a:r>
            <a:r>
              <a:rPr lang="es-ES" dirty="0" err="1" smtClean="0"/>
              <a:t>Bots</a:t>
            </a:r>
            <a:r>
              <a:rPr lang="es-ES" dirty="0" smtClean="0"/>
              <a:t> </a:t>
            </a:r>
            <a:r>
              <a:rPr lang="es-ES" dirty="0"/>
              <a:t>de atención al cliente</a:t>
            </a:r>
          </a:p>
          <a:p>
            <a:r>
              <a:rPr lang="es-ES" dirty="0" smtClean="0"/>
              <a:t>2- Automatización </a:t>
            </a:r>
            <a:r>
              <a:rPr lang="es-ES" dirty="0"/>
              <a:t>de tareas</a:t>
            </a:r>
          </a:p>
          <a:p>
            <a:r>
              <a:rPr lang="es-ES" dirty="0" smtClean="0"/>
              <a:t>3- Notificaciones </a:t>
            </a:r>
            <a:r>
              <a:rPr lang="es-ES" dirty="0"/>
              <a:t>y alertas</a:t>
            </a:r>
          </a:p>
          <a:p>
            <a:r>
              <a:rPr lang="es-ES" dirty="0" smtClean="0"/>
              <a:t>4- Juegos </a:t>
            </a:r>
            <a:r>
              <a:rPr lang="es-ES" dirty="0"/>
              <a:t>y entretenimiento</a:t>
            </a:r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3"/>
          <a:stretch/>
        </p:blipFill>
        <p:spPr>
          <a:xfrm>
            <a:off x="2326265" y="1944189"/>
            <a:ext cx="1819707" cy="177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5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06216"/>
            <a:ext cx="10058400" cy="1450757"/>
          </a:xfrm>
        </p:spPr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Telegram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BOT: Interfaz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31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DOCUMENTACIÓN TÉCNICA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49" y="1843092"/>
            <a:ext cx="2095537" cy="44937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274" y="1835110"/>
            <a:ext cx="2095537" cy="449376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499" y="1843092"/>
            <a:ext cx="2091815" cy="448578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002" y="1835110"/>
            <a:ext cx="2095537" cy="449376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05" y="1843092"/>
            <a:ext cx="2091815" cy="448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4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06216"/>
            <a:ext cx="10058400" cy="1450757"/>
          </a:xfrm>
        </p:spPr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SMTP Mail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32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DOCUMENTACIÓN TÉCNICA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Marcador de contenido 2"/>
          <p:cNvSpPr>
            <a:spLocks noGrp="1"/>
          </p:cNvSpPr>
          <p:nvPr>
            <p:ph sz="half" idx="1"/>
          </p:nvPr>
        </p:nvSpPr>
        <p:spPr>
          <a:xfrm>
            <a:off x="1488046" y="4058379"/>
            <a:ext cx="3364509" cy="2061866"/>
          </a:xfrm>
        </p:spPr>
        <p:txBody>
          <a:bodyPr>
            <a:normAutofit/>
          </a:bodyPr>
          <a:lstStyle/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Servicio de recepción y envío de emails</a:t>
            </a:r>
          </a:p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Código Abierto</a:t>
            </a:r>
          </a:p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Desarrollado en 2008</a:t>
            </a:r>
          </a:p>
        </p:txBody>
      </p:sp>
      <p:sp>
        <p:nvSpPr>
          <p:cNvPr id="24" name="Marcador de contenido 2"/>
          <p:cNvSpPr txBox="1">
            <a:spLocks/>
          </p:cNvSpPr>
          <p:nvPr/>
        </p:nvSpPr>
        <p:spPr>
          <a:xfrm>
            <a:off x="6314577" y="2551616"/>
            <a:ext cx="4388824" cy="32898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Usos principales:</a:t>
            </a:r>
          </a:p>
          <a:p>
            <a:r>
              <a:rPr lang="es-ES" dirty="0"/>
              <a:t>1- Desarrollo y pruebas de aplicaciones de envío de correos </a:t>
            </a:r>
            <a:r>
              <a:rPr lang="es-ES" dirty="0" smtClean="0"/>
              <a:t>electrónicos</a:t>
            </a:r>
          </a:p>
          <a:p>
            <a:r>
              <a:rPr lang="es-ES" dirty="0"/>
              <a:t>2- Creación de servidores de correo </a:t>
            </a:r>
            <a:r>
              <a:rPr lang="es-ES" dirty="0" smtClean="0"/>
              <a:t>personalizados</a:t>
            </a:r>
          </a:p>
          <a:p>
            <a:r>
              <a:rPr lang="es-ES" dirty="0"/>
              <a:t>3- Automatización de tareas relacionadas con el correo electrónico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052" y="2115843"/>
            <a:ext cx="2711993" cy="169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7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06216"/>
            <a:ext cx="10058400" cy="1450757"/>
          </a:xfrm>
        </p:spPr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Explicación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Practica de la Interfaz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33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64633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DOCUMENTACIÓN TÉCNICA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Marcador de contenido 2"/>
          <p:cNvSpPr txBox="1">
            <a:spLocks/>
          </p:cNvSpPr>
          <p:nvPr/>
        </p:nvSpPr>
        <p:spPr>
          <a:xfrm>
            <a:off x="268193" y="4729701"/>
            <a:ext cx="1580221" cy="4054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TECLADO</a:t>
            </a:r>
          </a:p>
          <a:p>
            <a:pPr algn="ctr"/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Marcador de contenido 2"/>
          <p:cNvSpPr txBox="1">
            <a:spLocks/>
          </p:cNvSpPr>
          <p:nvPr/>
        </p:nvSpPr>
        <p:spPr>
          <a:xfrm>
            <a:off x="413665" y="2231571"/>
            <a:ext cx="1434749" cy="4054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JOYSTICK</a:t>
            </a:r>
          </a:p>
          <a:p>
            <a:pPr algn="ctr"/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Marcador de contenido 2"/>
          <p:cNvSpPr txBox="1">
            <a:spLocks/>
          </p:cNvSpPr>
          <p:nvPr/>
        </p:nvSpPr>
        <p:spPr>
          <a:xfrm>
            <a:off x="2232877" y="2028842"/>
            <a:ext cx="1894901" cy="4054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CALIBRACION</a:t>
            </a:r>
          </a:p>
          <a:p>
            <a:pPr algn="ctr"/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Marcador de contenido 2"/>
          <p:cNvSpPr txBox="1">
            <a:spLocks/>
          </p:cNvSpPr>
          <p:nvPr/>
        </p:nvSpPr>
        <p:spPr>
          <a:xfrm>
            <a:off x="1887390" y="2706951"/>
            <a:ext cx="2767738" cy="4054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CONTROL MANUAL</a:t>
            </a:r>
          </a:p>
          <a:p>
            <a:pPr algn="ctr"/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Marcador de contenido 2"/>
          <p:cNvSpPr txBox="1">
            <a:spLocks/>
          </p:cNvSpPr>
          <p:nvPr/>
        </p:nvSpPr>
        <p:spPr>
          <a:xfrm>
            <a:off x="4582392" y="2028842"/>
            <a:ext cx="1894901" cy="4054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DVR</a:t>
            </a:r>
          </a:p>
          <a:p>
            <a:pPr algn="ctr"/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Marcador de contenido 2"/>
          <p:cNvSpPr txBox="1">
            <a:spLocks/>
          </p:cNvSpPr>
          <p:nvPr/>
        </p:nvSpPr>
        <p:spPr>
          <a:xfrm>
            <a:off x="2230874" y="3983201"/>
            <a:ext cx="2080769" cy="4054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‘00 + SHOT + ACK’</a:t>
            </a:r>
          </a:p>
          <a:p>
            <a:pPr algn="ctr"/>
            <a:endParaRPr lang="es-ES" b="1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Marcador de contenido 2"/>
          <p:cNvSpPr txBox="1">
            <a:spLocks/>
          </p:cNvSpPr>
          <p:nvPr/>
        </p:nvSpPr>
        <p:spPr>
          <a:xfrm>
            <a:off x="2232877" y="4358168"/>
            <a:ext cx="2080769" cy="4054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‘10 + SHOT + ACK’</a:t>
            </a:r>
          </a:p>
          <a:p>
            <a:pPr algn="ctr"/>
            <a:endParaRPr lang="es-ES" b="1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Marcador de contenido 2"/>
          <p:cNvSpPr txBox="1">
            <a:spLocks/>
          </p:cNvSpPr>
          <p:nvPr/>
        </p:nvSpPr>
        <p:spPr>
          <a:xfrm>
            <a:off x="2232877" y="4729701"/>
            <a:ext cx="2080769" cy="4054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‘11 + SHOT + ACK’</a:t>
            </a:r>
          </a:p>
          <a:p>
            <a:pPr algn="ctr"/>
            <a:endParaRPr lang="es-ES" b="1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Marcador de contenido 2"/>
          <p:cNvSpPr txBox="1">
            <a:spLocks/>
          </p:cNvSpPr>
          <p:nvPr/>
        </p:nvSpPr>
        <p:spPr>
          <a:xfrm>
            <a:off x="2232877" y="5099929"/>
            <a:ext cx="2080769" cy="4054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‘20 + SHOT + ACK’</a:t>
            </a:r>
          </a:p>
          <a:p>
            <a:pPr algn="ctr"/>
            <a:endParaRPr lang="es-ES" b="1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Marcador de contenido 2"/>
          <p:cNvSpPr txBox="1">
            <a:spLocks/>
          </p:cNvSpPr>
          <p:nvPr/>
        </p:nvSpPr>
        <p:spPr>
          <a:xfrm>
            <a:off x="2251364" y="5471462"/>
            <a:ext cx="2080769" cy="4054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‘02 + SHOT + ACK’</a:t>
            </a:r>
          </a:p>
          <a:p>
            <a:pPr algn="ctr"/>
            <a:endParaRPr lang="es-ES" b="1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Abrir llave 5"/>
          <p:cNvSpPr/>
          <p:nvPr/>
        </p:nvSpPr>
        <p:spPr>
          <a:xfrm>
            <a:off x="6449878" y="2315252"/>
            <a:ext cx="498764" cy="11454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Marcador de contenido 2"/>
          <p:cNvSpPr txBox="1">
            <a:spLocks/>
          </p:cNvSpPr>
          <p:nvPr/>
        </p:nvSpPr>
        <p:spPr>
          <a:xfrm>
            <a:off x="6822780" y="2399360"/>
            <a:ext cx="2968551" cy="4054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DVR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: MOVIMIENTO ROBOT</a:t>
            </a:r>
          </a:p>
          <a:p>
            <a:pPr algn="ctr"/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Marcador de contenido 2"/>
          <p:cNvSpPr txBox="1">
            <a:spLocks/>
          </p:cNvSpPr>
          <p:nvPr/>
        </p:nvSpPr>
        <p:spPr>
          <a:xfrm>
            <a:off x="6822780" y="2931368"/>
            <a:ext cx="2767738" cy="4054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CAM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:POSICION CÁMARA</a:t>
            </a:r>
          </a:p>
          <a:p>
            <a:pPr algn="ctr"/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Abrir llave 24"/>
          <p:cNvSpPr/>
          <p:nvPr/>
        </p:nvSpPr>
        <p:spPr>
          <a:xfrm>
            <a:off x="1887390" y="3872556"/>
            <a:ext cx="384463" cy="2119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Marcador de contenido 2"/>
          <p:cNvSpPr txBox="1">
            <a:spLocks/>
          </p:cNvSpPr>
          <p:nvPr/>
        </p:nvSpPr>
        <p:spPr>
          <a:xfrm>
            <a:off x="4793402" y="3995097"/>
            <a:ext cx="5642556" cy="4054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PARAR M.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ROBOT Y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SERVOS (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MODO 4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sp>
        <p:nvSpPr>
          <p:cNvPr id="27" name="Marcador de contenido 2"/>
          <p:cNvSpPr txBox="1">
            <a:spLocks/>
          </p:cNvSpPr>
          <p:nvPr/>
        </p:nvSpPr>
        <p:spPr>
          <a:xfrm>
            <a:off x="4795405" y="4380639"/>
            <a:ext cx="5869199" cy="4054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ROBOT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AUTONOMO, PARAR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SERVOS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MODO 2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sp>
        <p:nvSpPr>
          <p:cNvPr id="28" name="Marcador de contenido 2"/>
          <p:cNvSpPr txBox="1">
            <a:spLocks/>
          </p:cNvSpPr>
          <p:nvPr/>
        </p:nvSpPr>
        <p:spPr>
          <a:xfrm>
            <a:off x="4795405" y="4729700"/>
            <a:ext cx="7001762" cy="4054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ROBOT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AUTONOMO, SERVO CONTROL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MANUAL (MODO 3)</a:t>
            </a:r>
          </a:p>
          <a:p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Marcador de contenido 2"/>
          <p:cNvSpPr txBox="1">
            <a:spLocks/>
          </p:cNvSpPr>
          <p:nvPr/>
        </p:nvSpPr>
        <p:spPr>
          <a:xfrm>
            <a:off x="4795405" y="5086964"/>
            <a:ext cx="6721207" cy="4054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ROBOT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SECUENCIA MOVIMIENTO, PARAR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SERVO (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MODO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5)</a:t>
            </a:r>
          </a:p>
          <a:p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" name="Marcador de contenido 2"/>
          <p:cNvSpPr txBox="1">
            <a:spLocks/>
          </p:cNvSpPr>
          <p:nvPr/>
        </p:nvSpPr>
        <p:spPr>
          <a:xfrm>
            <a:off x="4797079" y="5460458"/>
            <a:ext cx="6880199" cy="4054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PARAR M.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ROBOT, SERVO SECUENCIA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MOVIMIENTO (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MODO 6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7" name="Conector recto de flecha 36"/>
          <p:cNvCxnSpPr/>
          <p:nvPr/>
        </p:nvCxnSpPr>
        <p:spPr>
          <a:xfrm>
            <a:off x="4234880" y="2231570"/>
            <a:ext cx="8598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>
            <a:off x="4582392" y="2887990"/>
            <a:ext cx="17560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83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6" grpId="0" animBg="1"/>
      <p:bldP spid="23" grpId="0"/>
      <p:bldP spid="24" grpId="0"/>
      <p:bldP spid="25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083" y="320515"/>
            <a:ext cx="10058400" cy="1450757"/>
          </a:xfrm>
        </p:spPr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Final de la presentación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34</a:t>
            </a:fld>
            <a:endParaRPr lang="es-ES"/>
          </a:p>
        </p:txBody>
      </p:sp>
      <p:sp>
        <p:nvSpPr>
          <p:cNvPr id="6" name="Marcador de contenido 2"/>
          <p:cNvSpPr>
            <a:spLocks noGrp="1"/>
          </p:cNvSpPr>
          <p:nvPr>
            <p:ph sz="half" idx="1"/>
          </p:nvPr>
        </p:nvSpPr>
        <p:spPr>
          <a:xfrm>
            <a:off x="1965333" y="3969115"/>
            <a:ext cx="8269018" cy="467803"/>
          </a:xfrm>
        </p:spPr>
        <p:txBody>
          <a:bodyPr>
            <a:normAutofit/>
          </a:bodyPr>
          <a:lstStyle/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TURNO DE PREGUNTAS POR PARTE DEL PROFESORADO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1965333" y="2562615"/>
            <a:ext cx="8269018" cy="73130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4000" u="sng" dirty="0" smtClean="0">
                <a:solidFill>
                  <a:schemeClr val="bg2">
                    <a:lumMod val="25000"/>
                  </a:schemeClr>
                </a:solidFill>
              </a:rPr>
              <a:t>¡GRACIAS!</a:t>
            </a:r>
            <a:endParaRPr lang="es-ES" sz="4000" u="sng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16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Resumen descriptivo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4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PLAN DE EMPRESA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6" y="2264672"/>
            <a:ext cx="8810625" cy="181927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129" y="4634593"/>
            <a:ext cx="8648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6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Aspectos legales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5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PLAN DE EMPRESA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5197009" y="2454642"/>
            <a:ext cx="5958671" cy="3029450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</a:rPr>
              <a:t>Ley Orgánica de Protección de Datos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(LOPD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):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Reglas tratamiento datos personales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Consentimiento/Información</a:t>
            </a:r>
          </a:p>
          <a:p>
            <a:pPr marL="201168" lvl="1" indent="0">
              <a:buNone/>
            </a:pPr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Real 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</a:rPr>
              <a:t>Decreto 9/2019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, de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marzo: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Seguridad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privada, incluyendo la </a:t>
            </a:r>
            <a:r>
              <a:rPr lang="es-ES" dirty="0" err="1" smtClean="0">
                <a:solidFill>
                  <a:schemeClr val="bg2">
                    <a:lumMod val="25000"/>
                  </a:schemeClr>
                </a:solidFill>
              </a:rPr>
              <a:t>videovigilancia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/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ondiciones instalación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y uso de cámaras de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seguridad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Requisitos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para los profesionales y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empresas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Imagen 8" descr="https://tedeseg.com/wp-content/uploads/2018/11/Nuevo-cartel-videovigilancia-768x1123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696" y="2148597"/>
            <a:ext cx="2569210" cy="3759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501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Clientes potenciales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68387" y="2014418"/>
            <a:ext cx="10058400" cy="666354"/>
          </a:xfrm>
        </p:spPr>
        <p:txBody>
          <a:bodyPr/>
          <a:lstStyle/>
          <a:p>
            <a:pPr algn="ctr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Empresas o entidades gubernamentales encargadas de la protección y seguridad de grandes superficies.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6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PLAN DE EMPRESA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62" y="2898740"/>
            <a:ext cx="45148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3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Clientes potenciales: Empresas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586360" y="2435136"/>
            <a:ext cx="3845257" cy="2846846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Empresas de </a:t>
            </a:r>
            <a:r>
              <a:rPr lang="es-ES" b="1" u="sng" dirty="0" smtClean="0">
                <a:solidFill>
                  <a:schemeClr val="bg2">
                    <a:lumMod val="25000"/>
                  </a:schemeClr>
                </a:solidFill>
              </a:rPr>
              <a:t>seguridad privada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lvl="1"/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Prosegur</a:t>
            </a:r>
            <a:endParaRPr lang="es-ES" b="1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s-ES" b="1" dirty="0" err="1">
                <a:solidFill>
                  <a:schemeClr val="bg2">
                    <a:lumMod val="25000"/>
                  </a:schemeClr>
                </a:solidFill>
              </a:rPr>
              <a:t>Securitas</a:t>
            </a:r>
            <a:endParaRPr lang="es-ES" b="1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G4S</a:t>
            </a:r>
          </a:p>
          <a:p>
            <a:pPr lvl="1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ISS </a:t>
            </a:r>
            <a:r>
              <a:rPr lang="es-ES" dirty="0" err="1" smtClean="0">
                <a:solidFill>
                  <a:schemeClr val="bg2">
                    <a:lumMod val="25000"/>
                  </a:schemeClr>
                </a:solidFill>
              </a:rPr>
              <a:t>World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s-ES" dirty="0" err="1">
                <a:solidFill>
                  <a:schemeClr val="bg2">
                    <a:lumMod val="25000"/>
                  </a:schemeClr>
                </a:solidFill>
              </a:rPr>
              <a:t>Europ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</a:rPr>
              <a:t>Assistance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s-ES" b="1" dirty="0" err="1">
                <a:solidFill>
                  <a:schemeClr val="bg2">
                    <a:lumMod val="25000"/>
                  </a:schemeClr>
                </a:solidFill>
              </a:rPr>
              <a:t>Securitas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</a:rPr>
              <a:t>Direct</a:t>
            </a:r>
            <a:endParaRPr lang="es-ES" b="1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s-ES" dirty="0" err="1" smtClean="0">
                <a:solidFill>
                  <a:schemeClr val="bg2">
                    <a:lumMod val="25000"/>
                  </a:schemeClr>
                </a:solidFill>
              </a:rPr>
              <a:t>Grup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</a:rPr>
              <a:t>Servi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 Seguridad</a:t>
            </a:r>
          </a:p>
          <a:p>
            <a:pPr marL="0" indent="0">
              <a:buNone/>
            </a:pP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7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PLAN DE EMPRESA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53609"/>
            <a:ext cx="45148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3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Clientes potenciales: Entidades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26480" y="2654474"/>
            <a:ext cx="5240550" cy="2408169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Entidades gubernamentales encargadas de la </a:t>
            </a:r>
            <a:r>
              <a:rPr lang="es-ES" b="1" u="sng" dirty="0" smtClean="0">
                <a:solidFill>
                  <a:schemeClr val="bg2">
                    <a:lumMod val="25000"/>
                  </a:schemeClr>
                </a:solidFill>
              </a:rPr>
              <a:t>seguridad publica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Guardia Civil</a:t>
            </a:r>
          </a:p>
          <a:p>
            <a:pPr lvl="1"/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Policía Nacional</a:t>
            </a:r>
          </a:p>
          <a:p>
            <a:pPr lvl="1"/>
            <a:r>
              <a:rPr lang="es-ES" dirty="0" err="1">
                <a:solidFill>
                  <a:schemeClr val="bg2">
                    <a:lumMod val="25000"/>
                  </a:schemeClr>
                </a:solidFill>
              </a:rPr>
              <a:t>Ertzaintza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P. Autónoma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del País Vasco)</a:t>
            </a:r>
          </a:p>
          <a:p>
            <a:pPr lvl="1"/>
            <a:r>
              <a:rPr lang="es-ES" dirty="0" err="1">
                <a:solidFill>
                  <a:schemeClr val="bg2">
                    <a:lumMod val="25000"/>
                  </a:schemeClr>
                </a:solidFill>
              </a:rPr>
              <a:t>Mossos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</a:rPr>
              <a:t>d'Esquadra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P.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Autónoma de Cataluña)</a:t>
            </a:r>
          </a:p>
          <a:p>
            <a:pPr lvl="1"/>
            <a:endParaRPr lang="es-E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8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PLAN DE EMPRESA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14" y="2520347"/>
            <a:ext cx="4823104" cy="266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9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Análisis DAFO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Proyecto PhiGuard - C.I.F.P.N.1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940F-3D26-429A-8637-1BE24FB70BA9}" type="slidenum">
              <a:rPr lang="es-ES" smtClean="0"/>
              <a:t>9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9085719" y="392335"/>
            <a:ext cx="2069961" cy="36933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u="sng" dirty="0" smtClean="0">
                <a:solidFill>
                  <a:schemeClr val="bg2">
                    <a:lumMod val="25000"/>
                  </a:schemeClr>
                </a:solidFill>
              </a:rPr>
              <a:t>PLAN DE EMPRESA</a:t>
            </a:r>
            <a:endParaRPr lang="es-ES" u="sng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n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567" y="1983684"/>
            <a:ext cx="5400040" cy="381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3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u="sng" dirty="0" smtClean="0">
            <a:solidFill>
              <a:schemeClr val="bg2">
                <a:lumMod val="25000"/>
              </a:schemeClr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4990</TotalTime>
  <Words>1889</Words>
  <Application>Microsoft Office PowerPoint</Application>
  <PresentationFormat>Panorámica</PresentationFormat>
  <Paragraphs>404</Paragraphs>
  <Slides>34</Slides>
  <Notes>34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7" baseType="lpstr">
      <vt:lpstr>Calibri</vt:lpstr>
      <vt:lpstr>Calibri Light</vt:lpstr>
      <vt:lpstr>Retrospección</vt:lpstr>
      <vt:lpstr>Phi-Guard:   El Asistente Autónomo Inteligente</vt:lpstr>
      <vt:lpstr>Índice de contenido</vt:lpstr>
      <vt:lpstr>Propuesta de valor</vt:lpstr>
      <vt:lpstr>Resumen descriptivo</vt:lpstr>
      <vt:lpstr>Aspectos legales</vt:lpstr>
      <vt:lpstr>Clientes potenciales</vt:lpstr>
      <vt:lpstr>Clientes potenciales: Empresas</vt:lpstr>
      <vt:lpstr>Clientes potenciales: Entidades</vt:lpstr>
      <vt:lpstr>Análisis DAFO</vt:lpstr>
      <vt:lpstr>Plan de marketing</vt:lpstr>
      <vt:lpstr>Plan de marketing</vt:lpstr>
      <vt:lpstr>Plan de recursos humanos</vt:lpstr>
      <vt:lpstr>Localización</vt:lpstr>
      <vt:lpstr>Capital necesario</vt:lpstr>
      <vt:lpstr>Financiación</vt:lpstr>
      <vt:lpstr>Fases</vt:lpstr>
      <vt:lpstr>Plazos</vt:lpstr>
      <vt:lpstr>Hardware</vt:lpstr>
      <vt:lpstr>Hardware: Mando</vt:lpstr>
      <vt:lpstr>Hardware: Mando</vt:lpstr>
      <vt:lpstr>Hardware: Mando</vt:lpstr>
      <vt:lpstr>Hardware: Robot</vt:lpstr>
      <vt:lpstr>Hardware: Robot</vt:lpstr>
      <vt:lpstr>Hardware: Robot</vt:lpstr>
      <vt:lpstr>Software: Robot</vt:lpstr>
      <vt:lpstr>OpenCV</vt:lpstr>
      <vt:lpstr>Web Scrapping</vt:lpstr>
      <vt:lpstr>Web Scrapping</vt:lpstr>
      <vt:lpstr>Web Scrapping</vt:lpstr>
      <vt:lpstr>Telegram BOT</vt:lpstr>
      <vt:lpstr>Telegram BOT: Interfaz</vt:lpstr>
      <vt:lpstr>SMTP Mail</vt:lpstr>
      <vt:lpstr>Explicación Practica de la Interfaz</vt:lpstr>
      <vt:lpstr>Final de la presentación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Andres Philipps</dc:creator>
  <cp:lastModifiedBy>Andres Philipps</cp:lastModifiedBy>
  <cp:revision>68</cp:revision>
  <cp:lastPrinted>2023-06-21T10:57:22Z</cp:lastPrinted>
  <dcterms:created xsi:type="dcterms:W3CDTF">2023-06-08T17:42:30Z</dcterms:created>
  <dcterms:modified xsi:type="dcterms:W3CDTF">2023-06-21T11:35:10Z</dcterms:modified>
</cp:coreProperties>
</file>